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8" r:id="rId2"/>
    <p:sldId id="259" r:id="rId3"/>
    <p:sldId id="260" r:id="rId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Средний стиль 2 -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1392" y="-67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591C9C-426F-4519-A312-573F42E63711}" type="datetimeFigureOut">
              <a:rPr lang="ru-RU" smtClean="0"/>
              <a:t>11.04.2017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72C92A-E514-450C-A6AA-4E66FEF6CE6E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591C9C-426F-4519-A312-573F42E63711}" type="datetimeFigureOut">
              <a:rPr lang="ru-RU" smtClean="0"/>
              <a:t>11.04.2017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72C92A-E514-450C-A6AA-4E66FEF6CE6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591C9C-426F-4519-A312-573F42E63711}" type="datetimeFigureOut">
              <a:rPr lang="ru-RU" smtClean="0"/>
              <a:t>11.04.2017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72C92A-E514-450C-A6AA-4E66FEF6CE6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591C9C-426F-4519-A312-573F42E63711}" type="datetimeFigureOut">
              <a:rPr lang="ru-RU" smtClean="0"/>
              <a:t>11.04.2017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72C92A-E514-450C-A6AA-4E66FEF6CE6E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591C9C-426F-4519-A312-573F42E63711}" type="datetimeFigureOut">
              <a:rPr lang="ru-RU" smtClean="0"/>
              <a:t>11.04.2017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72C92A-E514-450C-A6AA-4E66FEF6CE6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591C9C-426F-4519-A312-573F42E63711}" type="datetimeFigureOut">
              <a:rPr lang="ru-RU" smtClean="0"/>
              <a:t>11.04.2017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72C92A-E514-450C-A6AA-4E66FEF6CE6E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591C9C-426F-4519-A312-573F42E63711}" type="datetimeFigureOut">
              <a:rPr lang="ru-RU" smtClean="0"/>
              <a:t>11.04.2017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72C92A-E514-450C-A6AA-4E66FEF6CE6E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591C9C-426F-4519-A312-573F42E63711}" type="datetimeFigureOut">
              <a:rPr lang="ru-RU" smtClean="0"/>
              <a:t>11.04.2017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72C92A-E514-450C-A6AA-4E66FEF6CE6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591C9C-426F-4519-A312-573F42E63711}" type="datetimeFigureOut">
              <a:rPr lang="ru-RU" smtClean="0"/>
              <a:t>11.04.2017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72C92A-E514-450C-A6AA-4E66FEF6CE6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591C9C-426F-4519-A312-573F42E63711}" type="datetimeFigureOut">
              <a:rPr lang="ru-RU" smtClean="0"/>
              <a:t>11.04.2017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72C92A-E514-450C-A6AA-4E66FEF6CE6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591C9C-426F-4519-A312-573F42E63711}" type="datetimeFigureOut">
              <a:rPr lang="ru-RU" smtClean="0"/>
              <a:t>11.04.2017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72C92A-E514-450C-A6AA-4E66FEF6CE6E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43591C9C-426F-4519-A312-573F42E63711}" type="datetimeFigureOut">
              <a:rPr lang="ru-RU" smtClean="0"/>
              <a:t>11.04.2017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9972C92A-E514-450C-A6AA-4E66FEF6CE6E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21198822"/>
              </p:ext>
            </p:extLst>
          </p:nvPr>
        </p:nvGraphicFramePr>
        <p:xfrm>
          <a:off x="0" y="-27384"/>
          <a:ext cx="9144000" cy="7162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144000"/>
              </a:tblGrid>
              <a:tr h="6885384">
                <a:tc>
                  <a:txBody>
                    <a:bodyPr/>
                    <a:lstStyle/>
                    <a:p>
                      <a:pPr algn="ctr"/>
                      <a:r>
                        <a:rPr lang="ru-RU" sz="1600" b="1" kern="1200" dirty="0" smtClean="0">
                          <a:solidFill>
                            <a:srgbClr val="FFFF0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Объект придорожного сервиса на автодороге М1/Е30</a:t>
                      </a:r>
                    </a:p>
                    <a:p>
                      <a:pPr algn="ctr"/>
                      <a:r>
                        <a:rPr lang="ru-RU" sz="1600" b="1" kern="1200" dirty="0" smtClean="0">
                          <a:solidFill>
                            <a:schemeClr val="accent6">
                              <a:lumMod val="40000"/>
                              <a:lumOff val="60000"/>
                            </a:schemeClr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Генеральный план</a:t>
                      </a:r>
                    </a:p>
                    <a:p>
                      <a:pPr algn="just"/>
                      <a:r>
                        <a:rPr lang="ru-RU" sz="1600" b="1" kern="1200" dirty="0" smtClean="0">
                          <a:solidFill>
                            <a:schemeClr val="lt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Эскизное решение комплекса зданий придорожного сервиса на 584 км. автодороги М1/Е30 Брест (</a:t>
                      </a:r>
                      <a:r>
                        <a:rPr lang="ru-RU" sz="1600" b="1" kern="1200" dirty="0" err="1" smtClean="0">
                          <a:solidFill>
                            <a:schemeClr val="lt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Козловичи</a:t>
                      </a:r>
                      <a:r>
                        <a:rPr lang="ru-RU" sz="1600" b="1" kern="1200" dirty="0" smtClean="0">
                          <a:solidFill>
                            <a:schemeClr val="lt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)-Минск-граница Российской Федерации выполнено на свободном от застройки участке. На проектируемом участке нет благоустройства и зеленых насаждений. Проектом предусматривается деление объекта на две очереди строительства. </a:t>
                      </a:r>
                    </a:p>
                    <a:p>
                      <a:pPr algn="just"/>
                      <a:r>
                        <a:rPr lang="ru-RU" sz="1600" b="1" kern="1200" dirty="0" smtClean="0"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Первая очередь </a:t>
                      </a:r>
                      <a:r>
                        <a:rPr lang="ru-RU" sz="1600" b="1" kern="1200" dirty="0" smtClean="0">
                          <a:solidFill>
                            <a:schemeClr val="lt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включает строительство многофункционального здания придорожного сервиса, склада непродовольственных товаров, открытой террасы кафе, 3-ех парковок для легковых автомобилей общей вместимостью 67 м/мест, парковки для автобусов на 7м/мест. Предусмотрены 2м/места для парковки автомобилей инвалидов. Для посетителей придорожного сервиса запроектирована детская игровая площадка.</a:t>
                      </a:r>
                    </a:p>
                    <a:p>
                      <a:pPr algn="just"/>
                      <a:r>
                        <a:rPr lang="ru-RU" sz="1600" b="1" kern="1200" dirty="0" smtClean="0"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Вторая очередь </a:t>
                      </a:r>
                      <a:r>
                        <a:rPr lang="ru-RU" sz="1600" b="1" kern="1200" dirty="0" smtClean="0">
                          <a:solidFill>
                            <a:schemeClr val="lt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предусматривает строительство 2-ух многофункциональных АЗС, пункта постоя и охраняемой стоянки для грузового транспорта, экспозиционной площадки для строительной техники с парковкой на 16 м/мест.</a:t>
                      </a:r>
                    </a:p>
                    <a:p>
                      <a:pPr algn="just"/>
                      <a:r>
                        <a:rPr lang="ru-RU" sz="1600" b="1" kern="1200" dirty="0" smtClean="0">
                          <a:solidFill>
                            <a:schemeClr val="lt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Транспортное обслуживание проектируемых объектов осуществляется с трассы М1. Основные объемы проектируемого генплана располагаются вдоль транспортной магистрали М1/Е30, создающей планировочную ось, связывающую многофункциональное здание, автомобильные парковки и АЗС.</a:t>
                      </a:r>
                    </a:p>
                    <a:p>
                      <a:pPr algn="ctr"/>
                      <a:r>
                        <a:rPr lang="ru-RU" sz="1600" b="1" kern="1200" dirty="0" smtClean="0">
                          <a:solidFill>
                            <a:schemeClr val="accent6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Объемно-планировочные и архитектурные решения</a:t>
                      </a:r>
                    </a:p>
                    <a:p>
                      <a:pPr algn="just"/>
                      <a:r>
                        <a:rPr lang="ru-RU" sz="1600" b="1" kern="1200" dirty="0" smtClean="0">
                          <a:solidFill>
                            <a:schemeClr val="lt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В состав придорожного сервиса входит несколько зданий: 2-этажное здание, включающее в себя гостиницу категории** на 40 мест (20 номеров), магазин непродовольственных товаров с торговой площадью 970м2, кафе общей вместимостью 50 мест с цехом упаковки полуфабрикатов и заморозки готовой продукции, открытую террасу кафе (сезонное расширение), пристроенную котельную и ТП. Здание склада для хранения непродовольственных товаров, две многофункциональных АЗС.</a:t>
                      </a:r>
                      <a:r>
                        <a:rPr lang="ru-RU" sz="1600" b="1" kern="1200" baseline="0" dirty="0" smtClean="0">
                          <a:solidFill>
                            <a:schemeClr val="lt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ru-RU" sz="1600" b="1" kern="1200" baseline="0" smtClean="0">
                          <a:solidFill>
                            <a:schemeClr val="lt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Ориентировочная </a:t>
                      </a:r>
                      <a:r>
                        <a:rPr lang="ru-RU" sz="1600" b="1" kern="1200" baseline="0" dirty="0" smtClean="0">
                          <a:solidFill>
                            <a:schemeClr val="lt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стоимость предложения 4 </a:t>
                      </a:r>
                      <a:r>
                        <a:rPr lang="ru-RU" sz="1600" b="1" kern="1200" baseline="0" dirty="0" err="1" smtClean="0">
                          <a:solidFill>
                            <a:schemeClr val="lt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млн.долл</a:t>
                      </a:r>
                      <a:r>
                        <a:rPr lang="ru-RU" sz="1600" b="1" kern="1200" baseline="0" dirty="0" smtClean="0">
                          <a:solidFill>
                            <a:schemeClr val="lt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.</a:t>
                      </a:r>
                      <a:endParaRPr lang="ru-RU" sz="1600" b="1" kern="1200" dirty="0" smtClean="0">
                        <a:solidFill>
                          <a:schemeClr val="lt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algn="just"/>
                      <a:r>
                        <a:rPr lang="ru-RU" sz="1600" b="1" kern="1200" dirty="0" smtClean="0">
                          <a:solidFill>
                            <a:schemeClr val="lt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 </a:t>
                      </a:r>
                    </a:p>
                    <a:p>
                      <a:pPr algn="ctr"/>
                      <a:r>
                        <a:rPr lang="ru-RU" sz="1600" b="1" kern="120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Комплекс придорожного сервиса гармонично вписывается в окружающий ландшафт и зрительно рассчитан на восприятие с магистрали М1 республиканского значения.</a:t>
                      </a:r>
                    </a:p>
                    <a:p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068655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9082" y="175906"/>
            <a:ext cx="9800833" cy="59893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199751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9573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0348232"/>
      </p:ext>
    </p:extLst>
  </p:cSld>
  <p:clrMapOvr>
    <a:masterClrMapping/>
  </p:clrMapOvr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143</TotalTime>
  <Words>240</Words>
  <Application>Microsoft Office PowerPoint</Application>
  <PresentationFormat>Экран (4:3)</PresentationFormat>
  <Paragraphs>10</Paragraphs>
  <Slides>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</vt:i4>
      </vt:variant>
    </vt:vector>
  </HeadingPairs>
  <TitlesOfParts>
    <vt:vector size="4" baseType="lpstr">
      <vt:lpstr>Воздушный поток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Admin</dc:creator>
  <cp:lastModifiedBy>Admin</cp:lastModifiedBy>
  <cp:revision>22</cp:revision>
  <cp:lastPrinted>2017-03-10T08:26:21Z</cp:lastPrinted>
  <dcterms:created xsi:type="dcterms:W3CDTF">2016-05-06T11:26:15Z</dcterms:created>
  <dcterms:modified xsi:type="dcterms:W3CDTF">2017-04-11T11:51:47Z</dcterms:modified>
</cp:coreProperties>
</file>