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64" r:id="rId2"/>
    <p:sldId id="284" r:id="rId3"/>
    <p:sldId id="265" r:id="rId4"/>
    <p:sldId id="285" r:id="rId5"/>
    <p:sldId id="266" r:id="rId6"/>
    <p:sldId id="286" r:id="rId7"/>
    <p:sldId id="267" r:id="rId8"/>
    <p:sldId id="287" r:id="rId9"/>
    <p:sldId id="268" r:id="rId10"/>
    <p:sldId id="288" r:id="rId11"/>
    <p:sldId id="269" r:id="rId12"/>
    <p:sldId id="282" r:id="rId13"/>
    <p:sldId id="270" r:id="rId14"/>
    <p:sldId id="281" r:id="rId15"/>
    <p:sldId id="279" r:id="rId16"/>
    <p:sldId id="280" r:id="rId17"/>
    <p:sldId id="274" r:id="rId18"/>
    <p:sldId id="297" r:id="rId19"/>
    <p:sldId id="275" r:id="rId20"/>
    <p:sldId id="298" r:id="rId21"/>
    <p:sldId id="276" r:id="rId22"/>
    <p:sldId id="299" r:id="rId23"/>
    <p:sldId id="277" r:id="rId24"/>
    <p:sldId id="300" r:id="rId25"/>
    <p:sldId id="278" r:id="rId26"/>
    <p:sldId id="301" r:id="rId27"/>
    <p:sldId id="256" r:id="rId28"/>
    <p:sldId id="289" r:id="rId29"/>
    <p:sldId id="259" r:id="rId30"/>
    <p:sldId id="290" r:id="rId31"/>
    <p:sldId id="257" r:id="rId32"/>
    <p:sldId id="291" r:id="rId33"/>
    <p:sldId id="258" r:id="rId34"/>
    <p:sldId id="292" r:id="rId35"/>
    <p:sldId id="260" r:id="rId36"/>
    <p:sldId id="296" r:id="rId37"/>
    <p:sldId id="261" r:id="rId38"/>
    <p:sldId id="303" r:id="rId39"/>
    <p:sldId id="263" r:id="rId40"/>
    <p:sldId id="305" r:id="rId41"/>
    <p:sldId id="293" r:id="rId42"/>
    <p:sldId id="295" r:id="rId4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3" autoAdjust="0"/>
    <p:restoredTop sz="94624" autoAdjust="0"/>
  </p:normalViewPr>
  <p:slideViewPr>
    <p:cSldViewPr>
      <p:cViewPr varScale="1">
        <p:scale>
          <a:sx n="107" d="100"/>
          <a:sy n="107" d="100"/>
        </p:scale>
        <p:origin x="1734" y="102"/>
      </p:cViewPr>
      <p:guideLst>
        <p:guide orient="horz" pos="2160"/>
        <p:guide pos="2880"/>
      </p:guideLst>
    </p:cSldViewPr>
  </p:slideViewPr>
  <p:outlineViewPr>
    <p:cViewPr>
      <p:scale>
        <a:sx n="33" d="100"/>
        <a:sy n="33" d="100"/>
      </p:scale>
      <p:origin x="0" y="928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EC3374-240E-4334-A2F2-BA3B7C4CEBE7}" type="datetimeFigureOut">
              <a:rPr lang="ru-RU" smtClean="0"/>
              <a:pPr/>
              <a:t>08.06.2023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4605EA-03FB-487B-B857-EB3BD7F10C67}" type="slidenum">
              <a:rPr lang="ru-RU" smtClean="0"/>
              <a:pPr/>
              <a:t>‹#›</a:t>
            </a:fld>
            <a:endParaRPr lang="ru-RU"/>
          </a:p>
        </p:txBody>
      </p:sp>
    </p:spTree>
    <p:extLst>
      <p:ext uri="{BB962C8B-B14F-4D97-AF65-F5344CB8AC3E}">
        <p14:creationId xmlns:p14="http://schemas.microsoft.com/office/powerpoint/2010/main" val="3596618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DF414CE-2CD1-4574-A4BD-118EAFDC496A}" type="slidenum">
              <a:rPr lang="ru-RU" smtClean="0"/>
              <a:pPr/>
              <a:t>19</a:t>
            </a:fld>
            <a:endParaRPr lang="ru-RU"/>
          </a:p>
        </p:txBody>
      </p:sp>
    </p:spTree>
    <p:extLst>
      <p:ext uri="{BB962C8B-B14F-4D97-AF65-F5344CB8AC3E}">
        <p14:creationId xmlns:p14="http://schemas.microsoft.com/office/powerpoint/2010/main" val="2164468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7D5DFD71-3767-4DCC-9BBF-A131E60A51CE}" type="datetimeFigureOut">
              <a:rPr lang="ru-RU" smtClean="0"/>
              <a:pPr/>
              <a:t>08.06.2023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30FF7A6-E90E-4FB0-9A3F-84A6831A8DDF}"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D5DFD71-3767-4DCC-9BBF-A131E60A51CE}" type="datetimeFigureOut">
              <a:rPr lang="ru-RU" smtClean="0"/>
              <a:pPr/>
              <a:t>08.06.2023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30FF7A6-E90E-4FB0-9A3F-84A6831A8DDF}"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D5DFD71-3767-4DCC-9BBF-A131E60A51CE}" type="datetimeFigureOut">
              <a:rPr lang="ru-RU" smtClean="0"/>
              <a:pPr/>
              <a:t>08.06.2023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30FF7A6-E90E-4FB0-9A3F-84A6831A8DDF}"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D5DFD71-3767-4DCC-9BBF-A131E60A51CE}" type="datetimeFigureOut">
              <a:rPr lang="ru-RU" smtClean="0"/>
              <a:pPr/>
              <a:t>08.06.2023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30FF7A6-E90E-4FB0-9A3F-84A6831A8DDF}"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7D5DFD71-3767-4DCC-9BBF-A131E60A51CE}" type="datetimeFigureOut">
              <a:rPr lang="ru-RU" smtClean="0"/>
              <a:pPr/>
              <a:t>08.06.2023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30FF7A6-E90E-4FB0-9A3F-84A6831A8DDF}"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7D5DFD71-3767-4DCC-9BBF-A131E60A51CE}" type="datetimeFigureOut">
              <a:rPr lang="ru-RU" smtClean="0"/>
              <a:pPr/>
              <a:t>08.06.2023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30FF7A6-E90E-4FB0-9A3F-84A6831A8DDF}"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7D5DFD71-3767-4DCC-9BBF-A131E60A51CE}" type="datetimeFigureOut">
              <a:rPr lang="ru-RU" smtClean="0"/>
              <a:pPr/>
              <a:t>08.06.2023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30FF7A6-E90E-4FB0-9A3F-84A6831A8DDF}"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7D5DFD71-3767-4DCC-9BBF-A131E60A51CE}" type="datetimeFigureOut">
              <a:rPr lang="ru-RU" smtClean="0"/>
              <a:pPr/>
              <a:t>08.06.2023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30FF7A6-E90E-4FB0-9A3F-84A6831A8DDF}"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D5DFD71-3767-4DCC-9BBF-A131E60A51CE}" type="datetimeFigureOut">
              <a:rPr lang="ru-RU" smtClean="0"/>
              <a:pPr/>
              <a:t>08.06.2023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30FF7A6-E90E-4FB0-9A3F-84A6831A8DDF}"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7D5DFD71-3767-4DCC-9BBF-A131E60A51CE}" type="datetimeFigureOut">
              <a:rPr lang="ru-RU" smtClean="0"/>
              <a:pPr/>
              <a:t>08.06.2023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30FF7A6-E90E-4FB0-9A3F-84A6831A8DDF}"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7D5DFD71-3767-4DCC-9BBF-A131E60A51CE}" type="datetimeFigureOut">
              <a:rPr lang="ru-RU" smtClean="0"/>
              <a:pPr/>
              <a:t>08.06.2023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30FF7A6-E90E-4FB0-9A3F-84A6831A8DDF}"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5DFD71-3767-4DCC-9BBF-A131E60A51CE}" type="datetimeFigureOut">
              <a:rPr lang="ru-RU" smtClean="0"/>
              <a:pPr/>
              <a:t>08.06.2023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0FF7A6-E90E-4FB0-9A3F-84A6831A8DDF}"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hyperlink" Target="mailto:dubrovnodalex@tut.by" TargetMode="Externa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hyperlink" Target="mailto:dubrovnodalex@tut.by"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Дубровно (5).jpg"/>
          <p:cNvPicPr>
            <a:picLocks noChangeAspect="1"/>
          </p:cNvPicPr>
          <p:nvPr/>
        </p:nvPicPr>
        <p:blipFill>
          <a:blip r:embed="rId2"/>
          <a:stretch>
            <a:fillRect/>
          </a:stretch>
        </p:blipFill>
        <p:spPr>
          <a:xfrm>
            <a:off x="0" y="1"/>
            <a:ext cx="4643438" cy="3643314"/>
          </a:xfrm>
          <a:prstGeom prst="rect">
            <a:avLst/>
          </a:prstGeom>
        </p:spPr>
      </p:pic>
      <p:sp>
        <p:nvSpPr>
          <p:cNvPr id="1025" name="Rectangle 1"/>
          <p:cNvSpPr>
            <a:spLocks noChangeArrowheads="1"/>
          </p:cNvSpPr>
          <p:nvPr/>
        </p:nvSpPr>
        <p:spPr bwMode="auto">
          <a:xfrm>
            <a:off x="0" y="0"/>
            <a:ext cx="9402061" cy="35548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tab pos="666750" algn="l"/>
              </a:tabLst>
            </a:pPr>
            <a:r>
              <a:rPr kumimoji="0" lang="ru-RU"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Дубровенский район образован 17 июля 1924 года.</a:t>
            </a:r>
          </a:p>
          <a:p>
            <a:pPr marL="0" marR="0" lvl="0" indent="450850" algn="just" defTabSz="914400" rtl="0" eaLnBrk="1" fontAlgn="base" latinLnBrk="0" hangingPunct="1">
              <a:lnSpc>
                <a:spcPct val="100000"/>
              </a:lnSpc>
              <a:spcBef>
                <a:spcPct val="0"/>
              </a:spcBef>
              <a:spcAft>
                <a:spcPct val="0"/>
              </a:spcAft>
              <a:buClrTx/>
              <a:buSzTx/>
              <a:buFontTx/>
              <a:buNone/>
              <a:tabLst>
                <a:tab pos="666750" algn="l"/>
              </a:tabLst>
            </a:pPr>
            <a:r>
              <a:rPr lang="ru-RU" sz="1500" dirty="0">
                <a:latin typeface="Times New Roman" pitchFamily="18" charset="0"/>
                <a:ea typeface="Times New Roman" pitchFamily="18" charset="0"/>
                <a:cs typeface="Times New Roman" pitchFamily="18" charset="0"/>
              </a:rPr>
              <a:t>                                                                                      </a:t>
            </a: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Расположен на юго-востоке Витебской области</a:t>
            </a:r>
          </a:p>
          <a:p>
            <a:pPr marL="0" marR="0" lvl="0" indent="450850" algn="just" defTabSz="914400" rtl="0" eaLnBrk="1" fontAlgn="base" latinLnBrk="0" hangingPunct="1">
              <a:lnSpc>
                <a:spcPct val="100000"/>
              </a:lnSpc>
              <a:spcBef>
                <a:spcPct val="0"/>
              </a:spcBef>
              <a:spcAft>
                <a:spcPct val="0"/>
              </a:spcAft>
              <a:buClrTx/>
              <a:buSzTx/>
              <a:buFontTx/>
              <a:buNone/>
              <a:tabLst>
                <a:tab pos="666750" algn="l"/>
              </a:tabLst>
            </a:pPr>
            <a:r>
              <a:rPr lang="ru-RU" sz="1500" dirty="0">
                <a:latin typeface="Times New Roman" pitchFamily="18" charset="0"/>
                <a:ea typeface="Times New Roman" pitchFamily="18" charset="0"/>
                <a:cs typeface="Times New Roman" pitchFamily="18" charset="0"/>
              </a:rPr>
              <a:t>                                                                                      </a:t>
            </a: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в 90 км от областного центра, города Витебска, и</a:t>
            </a:r>
          </a:p>
          <a:p>
            <a:pPr marL="0" marR="0" lvl="0" indent="450850" algn="just" defTabSz="914400" rtl="0" eaLnBrk="1" fontAlgn="base" latinLnBrk="0" hangingPunct="1">
              <a:lnSpc>
                <a:spcPct val="100000"/>
              </a:lnSpc>
              <a:spcBef>
                <a:spcPct val="0"/>
              </a:spcBef>
              <a:spcAft>
                <a:spcPct val="0"/>
              </a:spcAft>
              <a:buClrTx/>
              <a:buSzTx/>
              <a:buFontTx/>
              <a:buNone/>
              <a:tabLst>
                <a:tab pos="666750" algn="l"/>
              </a:tabLst>
            </a:pPr>
            <a:r>
              <a:rPr lang="ru-RU" sz="1500" dirty="0">
                <a:latin typeface="Times New Roman" pitchFamily="18" charset="0"/>
                <a:ea typeface="Times New Roman" pitchFamily="18" charset="0"/>
                <a:cs typeface="Times New Roman" pitchFamily="18" charset="0"/>
              </a:rPr>
              <a:t>                                                                                      </a:t>
            </a: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в 230 км.- от г.Минска в бассейне реки Днепр. </a:t>
            </a:r>
          </a:p>
          <a:p>
            <a:pPr marL="0" marR="0" lvl="0" indent="450850" algn="just" defTabSz="914400" rtl="0" eaLnBrk="1" fontAlgn="base" latinLnBrk="0" hangingPunct="1">
              <a:lnSpc>
                <a:spcPct val="100000"/>
              </a:lnSpc>
              <a:spcBef>
                <a:spcPct val="0"/>
              </a:spcBef>
              <a:spcAft>
                <a:spcPct val="0"/>
              </a:spcAft>
              <a:buClrTx/>
              <a:buSzTx/>
              <a:buFontTx/>
              <a:buNone/>
              <a:tabLst>
                <a:tab pos="666750" algn="l"/>
              </a:tabLst>
            </a:pPr>
            <a:r>
              <a:rPr lang="ru-RU" sz="1500" dirty="0">
                <a:latin typeface="Times New Roman" pitchFamily="18" charset="0"/>
                <a:ea typeface="Times New Roman" pitchFamily="18" charset="0"/>
                <a:cs typeface="Times New Roman" pitchFamily="18" charset="0"/>
              </a:rPr>
              <a:t>                                                                                       </a:t>
            </a: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Граничит с </a:t>
            </a:r>
            <a:r>
              <a:rPr kumimoji="0" lang="ru-RU" sz="1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Оршанским</a:t>
            </a: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районом Витебской области,</a:t>
            </a:r>
          </a:p>
          <a:p>
            <a:pPr marL="0" marR="0" lvl="0" indent="450850" algn="just" defTabSz="914400" rtl="0" eaLnBrk="1" fontAlgn="base" latinLnBrk="0" hangingPunct="1">
              <a:lnSpc>
                <a:spcPct val="100000"/>
              </a:lnSpc>
              <a:spcBef>
                <a:spcPct val="0"/>
              </a:spcBef>
              <a:spcAft>
                <a:spcPct val="0"/>
              </a:spcAft>
              <a:buClrTx/>
              <a:buSzTx/>
              <a:buFontTx/>
              <a:buNone/>
              <a:tabLst>
                <a:tab pos="666750" algn="l"/>
              </a:tabLst>
            </a:pPr>
            <a:r>
              <a:rPr lang="ru-RU" sz="1500" dirty="0">
                <a:latin typeface="Times New Roman" pitchFamily="18" charset="0"/>
                <a:ea typeface="Times New Roman" pitchFamily="18" charset="0"/>
                <a:cs typeface="Times New Roman" pitchFamily="18" charset="0"/>
              </a:rPr>
              <a:t>                                                                                      </a:t>
            </a: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ru-RU" sz="1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Горецким-Могилевской</a:t>
            </a: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области Республики Беларусь,</a:t>
            </a:r>
          </a:p>
          <a:p>
            <a:pPr marL="0" marR="0" lvl="0" indent="450850" algn="just" defTabSz="914400" rtl="0" eaLnBrk="1" fontAlgn="base" latinLnBrk="0" hangingPunct="1">
              <a:lnSpc>
                <a:spcPct val="100000"/>
              </a:lnSpc>
              <a:spcBef>
                <a:spcPct val="0"/>
              </a:spcBef>
              <a:spcAft>
                <a:spcPct val="0"/>
              </a:spcAft>
              <a:buClrTx/>
              <a:buSzTx/>
              <a:buFontTx/>
              <a:buNone/>
              <a:tabLst>
                <a:tab pos="666750" algn="l"/>
              </a:tabLst>
            </a:pPr>
            <a:r>
              <a:rPr lang="ru-RU" sz="1500" dirty="0">
                <a:latin typeface="Times New Roman" pitchFamily="18" charset="0"/>
                <a:ea typeface="Times New Roman" pitchFamily="18" charset="0"/>
                <a:cs typeface="Times New Roman" pitchFamily="18" charset="0"/>
              </a:rPr>
              <a:t>                                                                                      </a:t>
            </a: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ru-RU" sz="1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Краснинским</a:t>
            </a: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и </a:t>
            </a:r>
            <a:r>
              <a:rPr kumimoji="0" lang="ru-RU" sz="1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Руднянским</a:t>
            </a: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районами Смоленской</a:t>
            </a:r>
          </a:p>
          <a:p>
            <a:pPr marL="0" marR="0" lvl="0" indent="450850" algn="just" defTabSz="914400" rtl="0" eaLnBrk="1" fontAlgn="base" latinLnBrk="0" hangingPunct="1">
              <a:lnSpc>
                <a:spcPct val="100000"/>
              </a:lnSpc>
              <a:spcBef>
                <a:spcPct val="0"/>
              </a:spcBef>
              <a:spcAft>
                <a:spcPct val="0"/>
              </a:spcAft>
              <a:buClrTx/>
              <a:buSzTx/>
              <a:buFontTx/>
              <a:buNone/>
              <a:tabLst>
                <a:tab pos="666750" algn="l"/>
              </a:tabLst>
            </a:pPr>
            <a:r>
              <a:rPr lang="ru-RU" sz="1500" dirty="0">
                <a:latin typeface="Times New Roman" pitchFamily="18" charset="0"/>
                <a:ea typeface="Times New Roman" pitchFamily="18" charset="0"/>
                <a:cs typeface="Times New Roman" pitchFamily="18" charset="0"/>
              </a:rPr>
              <a:t>                                                                                      </a:t>
            </a: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области Российской Федерации.</a:t>
            </a:r>
            <a:endParaRPr kumimoji="0" lang="ru-RU" sz="15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450850" algn="just" defTabSz="914400" rtl="0" eaLnBrk="0" fontAlgn="base" latinLnBrk="0" hangingPunct="0">
              <a:lnSpc>
                <a:spcPct val="100000"/>
              </a:lnSpc>
              <a:spcBef>
                <a:spcPct val="0"/>
              </a:spcBef>
              <a:spcAft>
                <a:spcPct val="0"/>
              </a:spcAft>
              <a:buClrTx/>
              <a:buSzTx/>
              <a:buFontTx/>
              <a:buNone/>
              <a:tabLst>
                <a:tab pos="666750" algn="l"/>
              </a:tabLst>
            </a:pP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В состав района входит 7 сельсоветов: </a:t>
            </a:r>
            <a:r>
              <a:rPr kumimoji="0" lang="ru-RU" sz="1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Волевковский</a:t>
            </a: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a:r>
          </a:p>
          <a:p>
            <a:pPr marL="0" marR="0" lvl="0" indent="450850" algn="just" defTabSz="914400" rtl="0" eaLnBrk="0" fontAlgn="base" latinLnBrk="0" hangingPunct="0">
              <a:lnSpc>
                <a:spcPct val="100000"/>
              </a:lnSpc>
              <a:spcBef>
                <a:spcPct val="0"/>
              </a:spcBef>
              <a:spcAft>
                <a:spcPct val="0"/>
              </a:spcAft>
              <a:buClrTx/>
              <a:buSzTx/>
              <a:buFontTx/>
              <a:buNone/>
              <a:tabLst>
                <a:tab pos="666750" algn="l"/>
              </a:tabLst>
            </a:pPr>
            <a:r>
              <a:rPr lang="ru-RU" sz="1500" dirty="0">
                <a:latin typeface="Times New Roman" pitchFamily="18" charset="0"/>
                <a:ea typeface="Times New Roman" pitchFamily="18" charset="0"/>
                <a:cs typeface="Times New Roman" pitchFamily="18" charset="0"/>
              </a:rPr>
              <a:t>                                                                                      </a:t>
            </a: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ru-RU" sz="1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Добрынский</a:t>
            </a: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ru-RU" sz="1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Зарубский</a:t>
            </a: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ru-RU" sz="1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осинторфский</a:t>
            </a: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a:r>
          </a:p>
          <a:p>
            <a:pPr marL="0" marR="0" lvl="0" indent="450850" algn="just" defTabSz="914400" rtl="0" eaLnBrk="0" fontAlgn="base" latinLnBrk="0" hangingPunct="0">
              <a:lnSpc>
                <a:spcPct val="100000"/>
              </a:lnSpc>
              <a:spcBef>
                <a:spcPct val="0"/>
              </a:spcBef>
              <a:spcAft>
                <a:spcPct val="0"/>
              </a:spcAft>
              <a:buClrTx/>
              <a:buSzTx/>
              <a:buFontTx/>
              <a:buNone/>
              <a:tabLst>
                <a:tab pos="666750" algn="l"/>
              </a:tabLst>
            </a:pPr>
            <a:r>
              <a:rPr lang="ru-RU" sz="1500" dirty="0">
                <a:latin typeface="Times New Roman" pitchFamily="18" charset="0"/>
                <a:ea typeface="Times New Roman" pitchFamily="18" charset="0"/>
                <a:cs typeface="Times New Roman" pitchFamily="18" charset="0"/>
              </a:rPr>
              <a:t>                                                                                      </a:t>
            </a: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ru-RU" sz="1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Малобаховский</a:t>
            </a: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ru-RU" sz="1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Малосавинский</a:t>
            </a: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ru-RU" sz="1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Пироговский</a:t>
            </a: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p>
          <a:p>
            <a:pPr marL="0" marR="0" lvl="0" indent="450850" algn="just" defTabSz="914400" rtl="0" eaLnBrk="0" fontAlgn="base" latinLnBrk="0" hangingPunct="0">
              <a:lnSpc>
                <a:spcPct val="100000"/>
              </a:lnSpc>
              <a:spcBef>
                <a:spcPct val="0"/>
              </a:spcBef>
              <a:spcAft>
                <a:spcPct val="0"/>
              </a:spcAft>
              <a:buClrTx/>
              <a:buSzTx/>
              <a:buFontTx/>
              <a:buNone/>
              <a:tabLst>
                <a:tab pos="666750" algn="l"/>
              </a:tabLst>
            </a:pPr>
            <a:r>
              <a:rPr lang="ru-RU" sz="1500" dirty="0">
                <a:latin typeface="Times New Roman" pitchFamily="18" charset="0"/>
                <a:ea typeface="Times New Roman" pitchFamily="18" charset="0"/>
                <a:cs typeface="Times New Roman" pitchFamily="18" charset="0"/>
              </a:rPr>
              <a:t>                                                                                       </a:t>
            </a: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Административный центр  района – г. Дубровно.  </a:t>
            </a:r>
            <a:endParaRPr kumimoji="0" lang="ru-RU" sz="15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450850" algn="just" defTabSz="914400" rtl="0" eaLnBrk="0" fontAlgn="base" latinLnBrk="0" hangingPunct="0">
              <a:lnSpc>
                <a:spcPct val="100000"/>
              </a:lnSpc>
              <a:spcBef>
                <a:spcPct val="0"/>
              </a:spcBef>
              <a:spcAft>
                <a:spcPct val="0"/>
              </a:spcAft>
              <a:buClrTx/>
              <a:buSzTx/>
              <a:buFontTx/>
              <a:buNone/>
              <a:tabLst>
                <a:tab pos="666750" algn="l"/>
              </a:tabLst>
            </a:pP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В 127 населенных пунктах района проживает 13,9 тыс.</a:t>
            </a:r>
          </a:p>
          <a:p>
            <a:pPr marL="0" marR="0" lvl="0" indent="450850" algn="just" defTabSz="914400" rtl="0" eaLnBrk="0" fontAlgn="base" latinLnBrk="0" hangingPunct="0">
              <a:lnSpc>
                <a:spcPct val="100000"/>
              </a:lnSpc>
              <a:spcBef>
                <a:spcPct val="0"/>
              </a:spcBef>
              <a:spcAft>
                <a:spcPct val="0"/>
              </a:spcAft>
              <a:buClrTx/>
              <a:buSzTx/>
              <a:buFontTx/>
              <a:buNone/>
              <a:tabLst>
                <a:tab pos="666750" algn="l"/>
              </a:tabLst>
            </a:pPr>
            <a:r>
              <a:rPr lang="ru-RU" sz="1500" dirty="0">
                <a:latin typeface="Times New Roman" pitchFamily="18" charset="0"/>
                <a:ea typeface="Times New Roman" pitchFamily="18" charset="0"/>
                <a:cs typeface="Times New Roman" pitchFamily="18" charset="0"/>
              </a:rPr>
              <a:t>                                                                                   </a:t>
            </a:r>
            <a:r>
              <a:rPr kumimoji="0" lang="be-BY"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человек</a:t>
            </a:r>
            <a:r>
              <a:rPr kumimoji="0" lang="be-BY"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a: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Городское население – 7</a:t>
            </a:r>
            <a:r>
              <a:rPr kumimoji="0" lang="ru-RU" sz="1500" b="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тыс.</a:t>
            </a: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чел.,</a:t>
            </a:r>
          </a:p>
          <a:p>
            <a:pPr marL="0" marR="0" lvl="0" indent="450850" algn="just" defTabSz="914400" rtl="0" eaLnBrk="0" fontAlgn="base" latinLnBrk="0" hangingPunct="0">
              <a:lnSpc>
                <a:spcPct val="100000"/>
              </a:lnSpc>
              <a:spcBef>
                <a:spcPct val="0"/>
              </a:spcBef>
              <a:spcAft>
                <a:spcPct val="0"/>
              </a:spcAft>
              <a:buClrTx/>
              <a:buSzTx/>
              <a:buFontTx/>
              <a:buNone/>
              <a:tabLst>
                <a:tab pos="666750" algn="l"/>
              </a:tabLst>
            </a:pPr>
            <a:r>
              <a:rPr lang="ru-RU" sz="1500" dirty="0">
                <a:latin typeface="Times New Roman" pitchFamily="18" charset="0"/>
                <a:ea typeface="Times New Roman" pitchFamily="18" charset="0"/>
                <a:cs typeface="Times New Roman" pitchFamily="18" charset="0"/>
              </a:rPr>
              <a:t>                                                                                      </a:t>
            </a: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сельское население – 6 ,9 тыс. жителей. </a:t>
            </a:r>
            <a:endParaRPr kumimoji="0" lang="ru-RU" sz="1500" b="0"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4" name="Рисунок 3" descr="21 (2).jpg"/>
          <p:cNvPicPr>
            <a:picLocks noChangeAspect="1"/>
          </p:cNvPicPr>
          <p:nvPr/>
        </p:nvPicPr>
        <p:blipFill>
          <a:blip r:embed="rId3"/>
          <a:stretch>
            <a:fillRect/>
          </a:stretch>
        </p:blipFill>
        <p:spPr>
          <a:xfrm>
            <a:off x="4643438" y="3500438"/>
            <a:ext cx="4500562" cy="3357562"/>
          </a:xfrm>
          <a:prstGeom prst="rect">
            <a:avLst/>
          </a:prstGeom>
        </p:spPr>
      </p:pic>
      <p:sp>
        <p:nvSpPr>
          <p:cNvPr id="1026" name="Rectangle 2"/>
          <p:cNvSpPr>
            <a:spLocks noChangeArrowheads="1"/>
          </p:cNvSpPr>
          <p:nvPr/>
        </p:nvSpPr>
        <p:spPr bwMode="auto">
          <a:xfrm>
            <a:off x="0" y="3643315"/>
            <a:ext cx="4643438" cy="30931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lang="ru-RU" sz="1500" dirty="0">
                <a:latin typeface="Times New Roman" pitchFamily="18" charset="0"/>
                <a:ea typeface="Times New Roman" pitchFamily="18" charset="0"/>
                <a:cs typeface="Times New Roman" pitchFamily="18" charset="0"/>
              </a:rPr>
              <a:t>На</a:t>
            </a: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иболее крупные сельские населенные пункты: </a:t>
            </a:r>
            <a:r>
              <a:rPr kumimoji="0" lang="ru-RU" sz="1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аг.Осинторф</a:t>
            </a: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- 825 чел., </a:t>
            </a:r>
            <a:r>
              <a:rPr kumimoji="0" lang="ru-RU" sz="1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аг.Станиславово</a:t>
            </a: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 495 чел, </a:t>
            </a:r>
            <a:r>
              <a:rPr kumimoji="0" lang="ru-RU" sz="1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аг.Ляды</a:t>
            </a: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 431 человек.</a:t>
            </a:r>
            <a:endParaRPr kumimoji="0" lang="ru-RU" sz="15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Площадь района 1,3 тыс.кв.км., под лесом занято 19% территории, под </a:t>
            </a:r>
            <a:r>
              <a:rPr kumimoji="0" lang="ru-RU" sz="1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сельхозугодьями</a:t>
            </a: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62,6%.</a:t>
            </a:r>
            <a:endParaRPr kumimoji="0" lang="ru-RU" sz="15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На территории гидрологического заказника «</a:t>
            </a:r>
            <a:r>
              <a:rPr kumimoji="0" lang="ru-RU" sz="1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Осинторфский</a:t>
            </a: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включающего выработанные и </a:t>
            </a:r>
            <a:r>
              <a:rPr kumimoji="0" lang="ru-RU" sz="1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нерекультивированные</a:t>
            </a: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торфяники, сложилась удивительная экосистема с колониями чаек, уток и других болотных птиц. В районе водятся лось, кабан, косуля, бобр, выдра, горностай, зайцы, волки, лисы. Среди птиц кряква, чирок-свистунок, глухарь, тетерев, рябчик, вальдшнеп, серый журавль и др.</a:t>
            </a:r>
            <a:endParaRPr kumimoji="0" lang="ru-RU" sz="1500" b="0" i="0" u="none" strike="noStrike" cap="none" normalizeH="0" baseline="0" dirty="0">
              <a:ln>
                <a:noFill/>
              </a:ln>
              <a:solidFill>
                <a:schemeClr val="tx1"/>
              </a:solidFill>
              <a:effectLst/>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714876" y="0"/>
            <a:ext cx="4429124" cy="2677656"/>
          </a:xfrm>
          <a:prstGeom prst="rect">
            <a:avLst/>
          </a:prstGeom>
        </p:spPr>
        <p:txBody>
          <a:bodyPr wrap="square">
            <a:spAutoFit/>
          </a:bodyPr>
          <a:lstStyle/>
          <a:p>
            <a:pPr lvl="0" indent="450850" algn="just" fontAlgn="base">
              <a:spcBef>
                <a:spcPct val="0"/>
              </a:spcBef>
              <a:spcAft>
                <a:spcPct val="0"/>
              </a:spcAft>
            </a:pPr>
            <a:endParaRPr lang="ru-RU" sz="1500" dirty="0">
              <a:latin typeface="Times New Roman" pitchFamily="18" charset="0"/>
              <a:ea typeface="Times New Roman" pitchFamily="18" charset="0"/>
              <a:cs typeface="Times New Roman" pitchFamily="18" charset="0"/>
            </a:endParaRPr>
          </a:p>
          <a:p>
            <a:pPr indent="450850" algn="just" fontAlgn="base">
              <a:spcBef>
                <a:spcPct val="0"/>
              </a:spcBef>
              <a:spcAft>
                <a:spcPct val="0"/>
              </a:spcAft>
            </a:pPr>
            <a:endParaRPr lang="ru-RU" sz="1500" dirty="0">
              <a:latin typeface="Times New Roman" pitchFamily="18" charset="0"/>
              <a:cs typeface="Times New Roman" pitchFamily="18" charset="0"/>
            </a:endParaRPr>
          </a:p>
          <a:p>
            <a:pPr indent="450850" algn="just" fontAlgn="base">
              <a:spcBef>
                <a:spcPct val="0"/>
              </a:spcBef>
              <a:spcAft>
                <a:spcPct val="0"/>
              </a:spcAft>
            </a:pPr>
            <a:endParaRPr lang="ru-RU" sz="1500" dirty="0">
              <a:latin typeface="Times New Roman" pitchFamily="18" charset="0"/>
              <a:cs typeface="Times New Roman" pitchFamily="18" charset="0"/>
            </a:endParaRPr>
          </a:p>
          <a:p>
            <a:pPr indent="450850" algn="just" fontAlgn="base">
              <a:spcBef>
                <a:spcPct val="0"/>
              </a:spcBef>
              <a:spcAft>
                <a:spcPct val="0"/>
              </a:spcAft>
            </a:pPr>
            <a:r>
              <a:rPr lang="en-US" sz="1500" dirty="0">
                <a:latin typeface="Times New Roman" pitchFamily="18" charset="0"/>
                <a:cs typeface="Times New Roman" pitchFamily="18" charset="0"/>
              </a:rPr>
              <a:t>In the sphere of industry 9 organizations without departmental subordination conduct their activities. They are mostly represented by “C” section “Manufacturing industry”. The organizations without departmental subordination produce single-phase cloths, accessories to clothes, vet napkins, mannequins for </a:t>
            </a:r>
            <a:r>
              <a:rPr lang="en-US" sz="1500" dirty="0" err="1">
                <a:latin typeface="Times New Roman" pitchFamily="18" charset="0"/>
                <a:cs typeface="Times New Roman" pitchFamily="18" charset="0"/>
              </a:rPr>
              <a:t>tailers</a:t>
            </a:r>
            <a:r>
              <a:rPr lang="en-US" sz="1500" dirty="0">
                <a:latin typeface="Times New Roman" pitchFamily="18" charset="0"/>
                <a:cs typeface="Times New Roman" pitchFamily="18" charset="0"/>
              </a:rPr>
              <a:t> and the production for showcases and semis.</a:t>
            </a:r>
            <a:endParaRPr lang="ru-RU" sz="1500" dirty="0">
              <a:latin typeface="Times New Roman" pitchFamily="18" charset="0"/>
              <a:cs typeface="Times New Roman" pitchFamily="18" charset="0"/>
            </a:endParaRPr>
          </a:p>
          <a:p>
            <a:pPr lvl="0" indent="450850" algn="just" fontAlgn="base">
              <a:spcBef>
                <a:spcPct val="0"/>
              </a:spcBef>
              <a:spcAft>
                <a:spcPct val="0"/>
              </a:spcAft>
            </a:pPr>
            <a:endParaRPr lang="ru-RU" dirty="0">
              <a:latin typeface="Times New Roman" pitchFamily="18" charset="0"/>
              <a:cs typeface="Times New Roman" pitchFamily="18" charset="0"/>
            </a:endParaRPr>
          </a:p>
        </p:txBody>
      </p:sp>
      <p:pic>
        <p:nvPicPr>
          <p:cNvPr id="1026" name="Picture 2" descr="https://yarreg.ru/gallery/news/2017/05/215753/DSC_2579.JPG"/>
          <p:cNvPicPr>
            <a:picLocks noChangeAspect="1" noChangeArrowheads="1"/>
          </p:cNvPicPr>
          <p:nvPr/>
        </p:nvPicPr>
        <p:blipFill>
          <a:blip r:embed="rId2" cstate="print"/>
          <a:srcRect/>
          <a:stretch>
            <a:fillRect/>
          </a:stretch>
        </p:blipFill>
        <p:spPr bwMode="auto">
          <a:xfrm>
            <a:off x="0" y="0"/>
            <a:ext cx="4714876" cy="3214686"/>
          </a:xfrm>
          <a:prstGeom prst="rect">
            <a:avLst/>
          </a:prstGeom>
          <a:noFill/>
        </p:spPr>
      </p:pic>
      <p:pic>
        <p:nvPicPr>
          <p:cNvPr id="1028" name="Picture 4" descr="https://news.unipack.ru/light_editor_img/images/2016-3-9/file1457087915.jpg"/>
          <p:cNvPicPr>
            <a:picLocks noChangeAspect="1" noChangeArrowheads="1"/>
          </p:cNvPicPr>
          <p:nvPr/>
        </p:nvPicPr>
        <p:blipFill>
          <a:blip r:embed="rId3"/>
          <a:srcRect/>
          <a:stretch>
            <a:fillRect/>
          </a:stretch>
        </p:blipFill>
        <p:spPr bwMode="auto">
          <a:xfrm>
            <a:off x="4714876" y="3214686"/>
            <a:ext cx="4429124" cy="3500462"/>
          </a:xfrm>
          <a:prstGeom prst="rect">
            <a:avLst/>
          </a:prstGeom>
          <a:noFill/>
        </p:spPr>
      </p:pic>
      <p:pic>
        <p:nvPicPr>
          <p:cNvPr id="1030" name="Picture 6" descr="https://cache3.youla.io/files/images/780_780/5a/2e/5a2eb830bd36c03b4d4fba34.jpg"/>
          <p:cNvPicPr>
            <a:picLocks noChangeAspect="1" noChangeArrowheads="1"/>
          </p:cNvPicPr>
          <p:nvPr/>
        </p:nvPicPr>
        <p:blipFill>
          <a:blip r:embed="rId4"/>
          <a:srcRect/>
          <a:stretch>
            <a:fillRect/>
          </a:stretch>
        </p:blipFill>
        <p:spPr bwMode="auto">
          <a:xfrm>
            <a:off x="0" y="3428976"/>
            <a:ext cx="4714876" cy="342902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nvSpPr>
        <p:spPr bwMode="auto">
          <a:xfrm>
            <a:off x="4357686" y="0"/>
            <a:ext cx="4786314"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endParaRPr kumimoji="0" lang="ru-RU" sz="15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marL="0" marR="0" lvl="0" indent="449263" algn="just" defTabSz="914400" rtl="0" eaLnBrk="1" fontAlgn="base" latinLnBrk="0" hangingPunct="1">
              <a:lnSpc>
                <a:spcPct val="100000"/>
              </a:lnSpc>
              <a:spcBef>
                <a:spcPct val="0"/>
              </a:spcBef>
              <a:spcAft>
                <a:spcPct val="0"/>
              </a:spcAft>
              <a:buClrTx/>
              <a:buSzTx/>
              <a:buFontTx/>
              <a:buNone/>
              <a:tabLst/>
            </a:pPr>
            <a:endParaRPr lang="ru-RU" sz="1500" b="1" dirty="0">
              <a:latin typeface="Times New Roman" pitchFamily="18" charset="0"/>
              <a:ea typeface="Times New Roman" pitchFamily="18" charset="0"/>
              <a:cs typeface="Times New Roman" pitchFamily="18" charset="0"/>
            </a:endParaRPr>
          </a:p>
          <a:p>
            <a:pPr marL="0" marR="0" lvl="0" indent="449263" algn="just"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Торговля</a:t>
            </a:r>
          </a:p>
          <a:p>
            <a:pPr marL="0" marR="0" lvl="0" indent="449263" algn="just" defTabSz="914400" rtl="0" eaLnBrk="1" fontAlgn="base" latinLnBrk="0" hangingPunct="1">
              <a:lnSpc>
                <a:spcPct val="100000"/>
              </a:lnSpc>
              <a:spcBef>
                <a:spcPct val="0"/>
              </a:spcBef>
              <a:spcAft>
                <a:spcPct val="0"/>
              </a:spcAft>
              <a:buClrTx/>
              <a:buSzTx/>
              <a:buFontTx/>
              <a:buNone/>
              <a:tabLst/>
            </a:pPr>
            <a:endParaRPr kumimoji="0" lang="ru-RU" sz="15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Современная торговля района – это 8,3 тыс.кв.м торговых площадей, 133 магазина, в том числе 15 сетевых магазинов, 1 рынок, 38 объектов общественного питания на 1365 мест. </a:t>
            </a:r>
            <a:endParaRPr kumimoji="0" lang="ru-RU" sz="15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Обеспеченность торговыми площадями на 1000 жителей – 595 кв.м, в том числе в г.Дубровно – 820 кв.м., местами в общедоступных объектах общественного питания – 40,1 мест. </a:t>
            </a:r>
            <a:endParaRPr kumimoji="0" lang="ru-RU" sz="1500" b="0"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3" name="Рисунок 2" descr="5.jpg"/>
          <p:cNvPicPr>
            <a:picLocks noChangeAspect="1"/>
          </p:cNvPicPr>
          <p:nvPr/>
        </p:nvPicPr>
        <p:blipFill>
          <a:blip r:embed="rId2"/>
          <a:stretch>
            <a:fillRect/>
          </a:stretch>
        </p:blipFill>
        <p:spPr>
          <a:xfrm>
            <a:off x="0" y="0"/>
            <a:ext cx="4429124" cy="3500462"/>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9124" y="3375421"/>
            <a:ext cx="4714876" cy="3482579"/>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500438"/>
            <a:ext cx="4429124" cy="335756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714876" y="0"/>
            <a:ext cx="4429124" cy="2677656"/>
          </a:xfrm>
          <a:prstGeom prst="rect">
            <a:avLst/>
          </a:prstGeom>
        </p:spPr>
        <p:txBody>
          <a:bodyPr wrap="square">
            <a:spAutoFit/>
          </a:bodyPr>
          <a:lstStyle/>
          <a:p>
            <a:pPr algn="just"/>
            <a:endParaRPr lang="ru-RU" sz="1500" b="1" dirty="0">
              <a:latin typeface="Times New Roman" pitchFamily="18" charset="0"/>
              <a:cs typeface="Times New Roman" pitchFamily="18" charset="0"/>
            </a:endParaRPr>
          </a:p>
          <a:p>
            <a:pPr algn="just"/>
            <a:endParaRPr lang="ru-RU" sz="1500" b="1" dirty="0">
              <a:latin typeface="Times New Roman" pitchFamily="18" charset="0"/>
              <a:cs typeface="Times New Roman" pitchFamily="18" charset="0"/>
            </a:endParaRPr>
          </a:p>
          <a:p>
            <a:pPr algn="just"/>
            <a:r>
              <a:rPr lang="en-US" sz="1500" b="1" dirty="0">
                <a:latin typeface="Times New Roman" pitchFamily="18" charset="0"/>
                <a:cs typeface="Times New Roman" pitchFamily="18" charset="0"/>
              </a:rPr>
              <a:t>Trade</a:t>
            </a:r>
            <a:endParaRPr lang="ru-RU" sz="1500" b="1" dirty="0">
              <a:latin typeface="Times New Roman" pitchFamily="18" charset="0"/>
              <a:cs typeface="Times New Roman" pitchFamily="18" charset="0"/>
            </a:endParaRPr>
          </a:p>
          <a:p>
            <a:pPr algn="just"/>
            <a:endParaRPr lang="ru-RU" sz="1500" b="1" dirty="0">
              <a:latin typeface="Times New Roman" pitchFamily="18" charset="0"/>
              <a:cs typeface="Times New Roman" pitchFamily="18" charset="0"/>
            </a:endParaRPr>
          </a:p>
          <a:p>
            <a:pPr algn="just"/>
            <a:r>
              <a:rPr lang="en-US" sz="1500" dirty="0">
                <a:latin typeface="Times New Roman" pitchFamily="18" charset="0"/>
                <a:cs typeface="Times New Roman" pitchFamily="18" charset="0"/>
              </a:rPr>
              <a:t>Modern trade in the district it is 8,3 thousand m</a:t>
            </a:r>
            <a:r>
              <a:rPr lang="en-US" sz="1500" baseline="30000" dirty="0">
                <a:latin typeface="Times New Roman" pitchFamily="18" charset="0"/>
                <a:cs typeface="Times New Roman" pitchFamily="18" charset="0"/>
              </a:rPr>
              <a:t>2 </a:t>
            </a:r>
            <a:r>
              <a:rPr lang="en-US" sz="1500" dirty="0">
                <a:latin typeface="Times New Roman" pitchFamily="18" charset="0"/>
                <a:cs typeface="Times New Roman" pitchFamily="18" charset="0"/>
              </a:rPr>
              <a:t>of trading area, 133 shops, including 15 network shops, 1 market, 38 object of public catering for 1365 places. </a:t>
            </a:r>
            <a:endParaRPr lang="ru-RU" sz="1500" dirty="0">
              <a:latin typeface="Times New Roman" pitchFamily="18" charset="0"/>
              <a:cs typeface="Times New Roman" pitchFamily="18" charset="0"/>
            </a:endParaRPr>
          </a:p>
          <a:p>
            <a:pPr algn="just"/>
            <a:r>
              <a:rPr lang="en-US" sz="1500" dirty="0">
                <a:latin typeface="Times New Roman" pitchFamily="18" charset="0"/>
                <a:cs typeface="Times New Roman" pitchFamily="18" charset="0"/>
              </a:rPr>
              <a:t>On every 1000 residents there is 595 m</a:t>
            </a:r>
            <a:r>
              <a:rPr lang="en-US" sz="1500" baseline="30000" dirty="0">
                <a:latin typeface="Times New Roman" pitchFamily="18" charset="0"/>
                <a:cs typeface="Times New Roman" pitchFamily="18" charset="0"/>
              </a:rPr>
              <a:t>2 </a:t>
            </a:r>
            <a:r>
              <a:rPr lang="en-US" sz="1500" dirty="0">
                <a:latin typeface="Times New Roman" pitchFamily="18" charset="0"/>
                <a:cs typeface="Times New Roman" pitchFamily="18" charset="0"/>
              </a:rPr>
              <a:t>of trading area. In </a:t>
            </a:r>
            <a:r>
              <a:rPr lang="en-US" sz="1500" dirty="0" err="1">
                <a:latin typeface="Times New Roman" pitchFamily="18" charset="0"/>
                <a:cs typeface="Times New Roman" pitchFamily="18" charset="0"/>
              </a:rPr>
              <a:t>Dubrovno</a:t>
            </a:r>
            <a:r>
              <a:rPr lang="en-US" sz="1500" dirty="0">
                <a:latin typeface="Times New Roman" pitchFamily="18" charset="0"/>
                <a:cs typeface="Times New Roman" pitchFamily="18" charset="0"/>
              </a:rPr>
              <a:t> it is 820 m</a:t>
            </a:r>
            <a:r>
              <a:rPr lang="en-US" sz="1500" baseline="30000" dirty="0">
                <a:latin typeface="Times New Roman" pitchFamily="18" charset="0"/>
                <a:cs typeface="Times New Roman" pitchFamily="18" charset="0"/>
              </a:rPr>
              <a:t>2</a:t>
            </a:r>
            <a:r>
              <a:rPr lang="en-US" sz="1500" dirty="0">
                <a:latin typeface="Times New Roman" pitchFamily="18" charset="0"/>
                <a:cs typeface="Times New Roman" pitchFamily="18" charset="0"/>
              </a:rPr>
              <a:t>. About 40,1 places in public catering. </a:t>
            </a:r>
            <a:endParaRPr lang="ru-RU" sz="1500" dirty="0">
              <a:latin typeface="Times New Roman" pitchFamily="18" charset="0"/>
              <a:cs typeface="Times New Roman" pitchFamily="18" charset="0"/>
            </a:endParaRPr>
          </a:p>
          <a:p>
            <a:pPr lvl="0" indent="457200" algn="just" eaLnBrk="0" fontAlgn="base" hangingPunct="0">
              <a:spcBef>
                <a:spcPct val="0"/>
              </a:spcBef>
              <a:spcAft>
                <a:spcPct val="0"/>
              </a:spcAft>
            </a:pPr>
            <a:endParaRPr lang="ru-RU" dirty="0">
              <a:latin typeface="Times New Roman" pitchFamily="18" charset="0"/>
              <a:cs typeface="Times New Roman" pitchFamily="18"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3438" y="3563634"/>
            <a:ext cx="4500562" cy="3294366"/>
          </a:xfrm>
          <a:prstGeom prst="rect">
            <a:avLst/>
          </a:prstGeom>
          <a:ln>
            <a:noFill/>
          </a:ln>
          <a:effectLst>
            <a:outerShdw blurRad="292100" dist="139700" dir="2700000" algn="tl" rotWithShape="0">
              <a:srgbClr val="333333">
                <a:alpha val="65000"/>
              </a:srgbClr>
            </a:outerShdw>
          </a:effec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78267"/>
            <a:ext cx="4643438" cy="3279733"/>
          </a:xfrm>
          <a:prstGeom prst="rect">
            <a:avLst/>
          </a:prstGeom>
        </p:spPr>
      </p:pic>
      <p:pic>
        <p:nvPicPr>
          <p:cNvPr id="5" name="Рисунок 4" descr="20.JPG"/>
          <p:cNvPicPr>
            <a:picLocks noChangeAspect="1"/>
          </p:cNvPicPr>
          <p:nvPr/>
        </p:nvPicPr>
        <p:blipFill>
          <a:blip r:embed="rId4" cstate="print"/>
          <a:stretch>
            <a:fillRect/>
          </a:stretch>
        </p:blipFill>
        <p:spPr>
          <a:xfrm>
            <a:off x="1" y="0"/>
            <a:ext cx="4643438" cy="357187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4786314" y="0"/>
            <a:ext cx="4357686" cy="33239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Предпринимательство</a:t>
            </a:r>
          </a:p>
          <a:p>
            <a:pPr marL="0" marR="0" lvl="0" indent="450850" algn="just" defTabSz="914400" rtl="0" eaLnBrk="1" fontAlgn="base" latinLnBrk="0" hangingPunct="1">
              <a:lnSpc>
                <a:spcPct val="100000"/>
              </a:lnSpc>
              <a:spcBef>
                <a:spcPct val="0"/>
              </a:spcBef>
              <a:spcAft>
                <a:spcPct val="0"/>
              </a:spcAft>
              <a:buClrTx/>
              <a:buSzTx/>
              <a:buFontTx/>
              <a:buNone/>
              <a:tabLst/>
            </a:pPr>
            <a:endParaRPr kumimoji="0" lang="ru-RU" sz="15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5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В предпринимательском секторе экономики района занято около 1200 человек, или 19,5% от общей численности занятых в экономике района. На территории района насчитывается</a:t>
            </a:r>
            <a:r>
              <a:rPr kumimoji="0" lang="ru-RU" sz="1500" b="0"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218</a:t>
            </a:r>
            <a:r>
              <a:rPr kumimoji="0" lang="ru-RU" sz="15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таких субъектов, в том числе 74 юридических лиц </a:t>
            </a:r>
            <a:r>
              <a:rPr kumimoji="0" lang="ru-RU" sz="1500" b="0" i="1"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(из них 69 – микро-, 4 – малые, 1 – средняя организация)</a:t>
            </a:r>
            <a:r>
              <a:rPr kumimoji="0" lang="ru-RU" sz="15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и 144 индивидуальных предпринимателей. </a:t>
            </a: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Кроме того в районе зарегистрировано 9 </a:t>
            </a:r>
            <a:r>
              <a:rPr kumimoji="0" lang="ru-RU" sz="1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крестьянско</a:t>
            </a: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 фермерских хозяйств. Предпринимательство является одним из основных стратегических факторов устойчивого социально-экономического развития района. </a:t>
            </a:r>
            <a:endParaRPr kumimoji="0" lang="ru-RU" sz="1500" b="0"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6" name="Picture 2" descr="Дубровно, дубровенский, открытие, власть"/>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50248" cy="3643314"/>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43314"/>
            <a:ext cx="4714876" cy="3214686"/>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4876" y="3357562"/>
            <a:ext cx="4429124" cy="350043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Дубровно, дубровенский, открытие, власть"/>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50248" cy="3643314"/>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4876" y="3643314"/>
            <a:ext cx="4429124" cy="3214686"/>
          </a:xfrm>
          <a:prstGeom prst="rect">
            <a:avLst/>
          </a:prstGeom>
        </p:spPr>
      </p:pic>
      <p:pic>
        <p:nvPicPr>
          <p:cNvPr id="5" name="Picture 4" descr="http://www.dubrovno.by/wp-content/uploads/2018/02/dubrovno_kazino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89648"/>
            <a:ext cx="4746595" cy="3168352"/>
          </a:xfrm>
          <a:prstGeom prst="rect">
            <a:avLst/>
          </a:prstGeom>
          <a:noFill/>
          <a:extLst>
            <a:ext uri="{909E8E84-426E-40DD-AFC4-6F175D3DCCD1}">
              <a14:hiddenFill xmlns:a14="http://schemas.microsoft.com/office/drawing/2010/main">
                <a:solidFill>
                  <a:srgbClr val="FFFFFF"/>
                </a:solidFill>
              </a14:hiddenFill>
            </a:ext>
          </a:extLst>
        </p:spPr>
      </p:pic>
      <p:sp>
        <p:nvSpPr>
          <p:cNvPr id="24577" name="Rectangle 1"/>
          <p:cNvSpPr>
            <a:spLocks noChangeArrowheads="1"/>
          </p:cNvSpPr>
          <p:nvPr/>
        </p:nvSpPr>
        <p:spPr bwMode="auto">
          <a:xfrm>
            <a:off x="4786314" y="0"/>
            <a:ext cx="4357686" cy="27392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228600" algn="l"/>
                <a:tab pos="449263" algn="l"/>
              </a:tabLst>
            </a:pPr>
            <a:endParaRPr kumimoji="0" lang="ru-RU" sz="1400" b="0" i="0" u="sng"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Char char="•"/>
              <a:tabLst>
                <a:tab pos="228600" algn="l"/>
                <a:tab pos="449263" algn="l"/>
              </a:tabLst>
            </a:pPr>
            <a:r>
              <a:rPr kumimoji="0" lang="en-US" sz="1500" b="1" i="0" strike="noStrike" cap="none" normalizeH="0" baseline="0" dirty="0">
                <a:ln>
                  <a:noFill/>
                </a:ln>
                <a:solidFill>
                  <a:schemeClr val="tx1"/>
                </a:solidFill>
                <a:effectLst/>
                <a:latin typeface="Times New Roman" pitchFamily="18" charset="0"/>
                <a:ea typeface="Calibri" pitchFamily="34" charset="0"/>
                <a:cs typeface="Times New Roman" pitchFamily="18" charset="0"/>
              </a:rPr>
              <a:t>Business</a:t>
            </a:r>
            <a:endParaRPr kumimoji="0" lang="ru-RU" sz="1500" b="1" i="0"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Char char="•"/>
              <a:tabLst>
                <a:tab pos="228600" algn="l"/>
                <a:tab pos="449263" algn="l"/>
              </a:tabLst>
            </a:pP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228600" algn="l"/>
                <a:tab pos="449263" algn="l"/>
              </a:tabLst>
            </a:pPr>
            <a:r>
              <a:rPr kumimoji="0" lang="en-US" sz="15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About 1200 people are engaged in business sector of a district economy, which is about 19,5% from all working population of the district. There are 218 businessmen, including 74 legal persons (69-micro, 4-small, 1-middle organization) and 144 individual businessmen. Besides there are 9 peasant farms are registered in the district. Business is one of the main strategic factors of stable social-economical development of the district.</a:t>
            </a:r>
            <a:endParaRPr kumimoji="0" lang="en-US" sz="15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72000" y="0"/>
            <a:ext cx="4572000" cy="6463308"/>
          </a:xfrm>
          <a:prstGeom prst="rect">
            <a:avLst/>
          </a:prstGeom>
        </p:spPr>
        <p:txBody>
          <a:bodyPr wrap="square">
            <a:spAutoFit/>
          </a:bodyPr>
          <a:lstStyle/>
          <a:p>
            <a:pPr algn="just"/>
            <a:r>
              <a:rPr lang="en-US" dirty="0">
                <a:latin typeface="Times New Roman" pitchFamily="18" charset="0"/>
                <a:cs typeface="Times New Roman" pitchFamily="18" charset="0"/>
              </a:rPr>
              <a:t>The object of roadside service on the highway M1 / ​​E30</a:t>
            </a:r>
          </a:p>
          <a:p>
            <a:pPr algn="just"/>
            <a:endParaRPr lang="en-US" dirty="0">
              <a:latin typeface="Times New Roman" pitchFamily="18" charset="0"/>
              <a:cs typeface="Times New Roman" pitchFamily="18" charset="0"/>
            </a:endParaRPr>
          </a:p>
          <a:p>
            <a:pPr algn="just"/>
            <a:r>
              <a:rPr lang="en-US" dirty="0">
                <a:latin typeface="Times New Roman" pitchFamily="18" charset="0"/>
                <a:cs typeface="Times New Roman" pitchFamily="18" charset="0"/>
              </a:rPr>
              <a:t>General plan</a:t>
            </a:r>
          </a:p>
          <a:p>
            <a:pPr algn="just"/>
            <a:r>
              <a:rPr lang="en-US" dirty="0">
                <a:latin typeface="Times New Roman" pitchFamily="18" charset="0"/>
                <a:cs typeface="Times New Roman" pitchFamily="18" charset="0"/>
              </a:rPr>
              <a:t>Sketch solution of the complex of buildings roadside service for 608 km. (right) of the highway M1 / ​​E30 Brest (</a:t>
            </a:r>
            <a:r>
              <a:rPr lang="en-US" dirty="0" err="1">
                <a:latin typeface="Times New Roman" pitchFamily="18" charset="0"/>
                <a:cs typeface="Times New Roman" pitchFamily="18" charset="0"/>
              </a:rPr>
              <a:t>Kozlovichi</a:t>
            </a:r>
            <a:r>
              <a:rPr lang="en-US" dirty="0">
                <a:latin typeface="Times New Roman" pitchFamily="18" charset="0"/>
                <a:cs typeface="Times New Roman" pitchFamily="18" charset="0"/>
              </a:rPr>
              <a:t>) -Minsk-border of the Russian Federation is made on the site free from building.</a:t>
            </a:r>
          </a:p>
          <a:p>
            <a:pPr algn="just"/>
            <a:endParaRPr lang="en-US" dirty="0">
              <a:latin typeface="Times New Roman" pitchFamily="18" charset="0"/>
              <a:cs typeface="Times New Roman" pitchFamily="18" charset="0"/>
            </a:endParaRPr>
          </a:p>
          <a:p>
            <a:pPr algn="just"/>
            <a:r>
              <a:rPr lang="en-US" dirty="0">
                <a:latin typeface="Times New Roman" pitchFamily="18" charset="0"/>
                <a:cs typeface="Times New Roman" pitchFamily="18" charset="0"/>
              </a:rPr>
              <a:t>Space-planning and architectural solutions</a:t>
            </a:r>
          </a:p>
          <a:p>
            <a:pPr algn="just"/>
            <a:r>
              <a:rPr lang="en-US" dirty="0">
                <a:latin typeface="Times New Roman" pitchFamily="18" charset="0"/>
                <a:cs typeface="Times New Roman" pitchFamily="18" charset="0"/>
              </a:rPr>
              <a:t>The roadside service includes several buildings: a hotel for 20-25 rooms, a restaurant with 70 seats, a SPA complex, and parking for 50 meters. The estimated cost of the proposal is 800 thousand US dollars.</a:t>
            </a:r>
          </a:p>
          <a:p>
            <a:pPr algn="just"/>
            <a:r>
              <a:rPr lang="en-US" dirty="0">
                <a:latin typeface="Times New Roman" pitchFamily="18" charset="0"/>
                <a:cs typeface="Times New Roman" pitchFamily="18" charset="0"/>
              </a:rPr>
              <a:t>The number of jobs is 30 people. Payback period - 4 years</a:t>
            </a:r>
          </a:p>
          <a:p>
            <a:pPr algn="just"/>
            <a:endParaRPr lang="en-US" dirty="0">
              <a:latin typeface="Times New Roman" pitchFamily="18" charset="0"/>
              <a:cs typeface="Times New Roman" pitchFamily="18" charset="0"/>
            </a:endParaRPr>
          </a:p>
          <a:p>
            <a:pPr algn="just"/>
            <a:r>
              <a:rPr lang="en-US" dirty="0">
                <a:latin typeface="Times New Roman" pitchFamily="18" charset="0"/>
                <a:cs typeface="Times New Roman" pitchFamily="18" charset="0"/>
              </a:rPr>
              <a:t>The roadside service complex harmoniously fits into the surrounding landscape and is visually designed for perception from the M1 highway of republican significance.</a:t>
            </a:r>
            <a:endParaRPr lang="ru-RU" dirty="0">
              <a:latin typeface="Times New Roman" pitchFamily="18" charset="0"/>
              <a:cs typeface="Times New Roman" pitchFamily="18"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86100"/>
            <a:ext cx="4643438" cy="3571900"/>
          </a:xfrm>
          <a:prstGeom prst="rect">
            <a:avLst/>
          </a:prstGeom>
        </p:spPr>
      </p:pic>
      <p:pic>
        <p:nvPicPr>
          <p:cNvPr id="4" name="Picture 4" descr="https://www.zr.ru/_ah/img/9M9UIRdOs1tIRBmbj6WYQA=h625"/>
          <p:cNvPicPr>
            <a:picLocks noChangeAspect="1" noChangeArrowheads="1"/>
          </p:cNvPicPr>
          <p:nvPr/>
        </p:nvPicPr>
        <p:blipFill>
          <a:blip r:embed="rId3"/>
          <a:srcRect/>
          <a:stretch>
            <a:fillRect/>
          </a:stretch>
        </p:blipFill>
        <p:spPr bwMode="auto">
          <a:xfrm>
            <a:off x="0" y="42203"/>
            <a:ext cx="4643438" cy="3172483"/>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60032" cy="3786190"/>
          </a:xfrm>
          <a:prstGeom prst="rect">
            <a:avLst/>
          </a:prstGeom>
        </p:spPr>
      </p:pic>
      <p:sp>
        <p:nvSpPr>
          <p:cNvPr id="3" name="TextBox 2"/>
          <p:cNvSpPr txBox="1"/>
          <p:nvPr/>
        </p:nvSpPr>
        <p:spPr>
          <a:xfrm>
            <a:off x="4857752" y="0"/>
            <a:ext cx="4286248" cy="707886"/>
          </a:xfrm>
          <a:prstGeom prst="rect">
            <a:avLst/>
          </a:prstGeom>
          <a:solidFill>
            <a:schemeClr val="accent6">
              <a:lumMod val="40000"/>
              <a:lumOff val="60000"/>
            </a:schemeClr>
          </a:solidFill>
        </p:spPr>
        <p:txBody>
          <a:bodyPr wrap="square" rtlCol="0">
            <a:spAutoFit/>
          </a:bodyPr>
          <a:lstStyle/>
          <a:p>
            <a:pPr algn="ctr"/>
            <a:r>
              <a:rPr lang="ru-RU" sz="2000" dirty="0">
                <a:latin typeface="Times New Roman" pitchFamily="18" charset="0"/>
                <a:cs typeface="Times New Roman" pitchFamily="18" charset="0"/>
              </a:rPr>
              <a:t>Проект «Создание рыбного хозяйства </a:t>
            </a:r>
          </a:p>
          <a:p>
            <a:pPr algn="ctr"/>
            <a:r>
              <a:rPr lang="ru-RU" sz="2000" dirty="0">
                <a:latin typeface="Times New Roman" pitchFamily="18" charset="0"/>
                <a:cs typeface="Times New Roman" pitchFamily="18" charset="0"/>
              </a:rPr>
              <a:t>по выращиванию форели»</a:t>
            </a:r>
          </a:p>
        </p:txBody>
      </p:sp>
      <p:sp>
        <p:nvSpPr>
          <p:cNvPr id="4" name="TextBox 3"/>
          <p:cNvSpPr txBox="1"/>
          <p:nvPr/>
        </p:nvSpPr>
        <p:spPr>
          <a:xfrm>
            <a:off x="4857753" y="707887"/>
            <a:ext cx="4286248" cy="3247043"/>
          </a:xfrm>
          <a:prstGeom prst="rect">
            <a:avLst/>
          </a:prstGeom>
          <a:solidFill>
            <a:schemeClr val="accent3">
              <a:lumMod val="40000"/>
              <a:lumOff val="60000"/>
            </a:schemeClr>
          </a:solidFill>
        </p:spPr>
        <p:txBody>
          <a:bodyPr wrap="square" rtlCol="0">
            <a:spAutoFit/>
          </a:bodyPr>
          <a:lstStyle/>
          <a:p>
            <a:pPr algn="just"/>
            <a:r>
              <a:rPr lang="ru-RU" sz="1700" dirty="0">
                <a:latin typeface="Times New Roman" pitchFamily="18" charset="0"/>
                <a:cs typeface="Times New Roman" pitchFamily="18" charset="0"/>
              </a:rPr>
              <a:t>Цель проекта- создание рыбного хозяйства</a:t>
            </a:r>
          </a:p>
          <a:p>
            <a:pPr algn="just"/>
            <a:r>
              <a:rPr lang="ru-RU" sz="1700" dirty="0">
                <a:latin typeface="Times New Roman" pitchFamily="18" charset="0"/>
                <a:cs typeface="Times New Roman" pitchFamily="18" charset="0"/>
              </a:rPr>
              <a:t>по выращиванию рыбы (форели) в замкнутой системе водоснабжения с целью её дальнейшей переработки и производства продуктов питания.</a:t>
            </a:r>
          </a:p>
          <a:p>
            <a:pPr algn="just"/>
            <a:r>
              <a:rPr lang="ru-RU" sz="1700" dirty="0">
                <a:latin typeface="Times New Roman" pitchFamily="18" charset="0"/>
                <a:cs typeface="Times New Roman" pitchFamily="18" charset="0"/>
              </a:rPr>
              <a:t>Номенклатура готовой продукции:</a:t>
            </a:r>
          </a:p>
          <a:p>
            <a:pPr marL="285750" indent="-285750" algn="just">
              <a:buFontTx/>
              <a:buChar char="-"/>
            </a:pPr>
            <a:r>
              <a:rPr lang="ru-RU" sz="1700" dirty="0">
                <a:latin typeface="Times New Roman" pitchFamily="18" charset="0"/>
                <a:cs typeface="Times New Roman" pitchFamily="18" charset="0"/>
              </a:rPr>
              <a:t>рыба потрошеная охлажденная;</a:t>
            </a:r>
          </a:p>
          <a:p>
            <a:pPr marL="285750" indent="-285750" algn="just">
              <a:buFontTx/>
              <a:buChar char="-"/>
            </a:pPr>
            <a:r>
              <a:rPr lang="ru-RU" sz="1700" dirty="0">
                <a:latin typeface="Times New Roman" pitchFamily="18" charset="0"/>
                <a:cs typeface="Times New Roman" pitchFamily="18" charset="0"/>
              </a:rPr>
              <a:t>рыба соленая и копченая.</a:t>
            </a:r>
          </a:p>
          <a:p>
            <a:pPr algn="just"/>
            <a:r>
              <a:rPr lang="ru-RU" sz="1700" dirty="0">
                <a:latin typeface="Times New Roman" pitchFamily="18" charset="0"/>
                <a:cs typeface="Times New Roman" pitchFamily="18" charset="0"/>
              </a:rPr>
              <a:t>Размещение рыбного хозяйства предполагается в Дубровенском районе, на земельном участке 1 га.</a:t>
            </a:r>
          </a:p>
          <a:p>
            <a:pPr algn="just"/>
            <a:endParaRPr lang="ru-RU" dirty="0">
              <a:latin typeface="Times New Roman" pitchFamily="18" charset="0"/>
              <a:cs typeface="Times New Roman" pitchFamily="18" charset="0"/>
            </a:endParaRPr>
          </a:p>
        </p:txBody>
      </p:sp>
      <p:sp>
        <p:nvSpPr>
          <p:cNvPr id="8" name="TextBox 7"/>
          <p:cNvSpPr txBox="1"/>
          <p:nvPr/>
        </p:nvSpPr>
        <p:spPr>
          <a:xfrm>
            <a:off x="0" y="3861048"/>
            <a:ext cx="9144000" cy="3046988"/>
          </a:xfrm>
          <a:prstGeom prst="rect">
            <a:avLst/>
          </a:prstGeom>
          <a:solidFill>
            <a:schemeClr val="tx2">
              <a:lumMod val="40000"/>
              <a:lumOff val="60000"/>
            </a:schemeClr>
          </a:solidFill>
        </p:spPr>
        <p:txBody>
          <a:bodyPr wrap="square" rtlCol="0">
            <a:spAutoFit/>
          </a:bodyPr>
          <a:lstStyle/>
          <a:p>
            <a:pPr algn="just"/>
            <a:r>
              <a:rPr lang="ru-RU" sz="1750" dirty="0">
                <a:latin typeface="Times New Roman" pitchFamily="18" charset="0"/>
                <a:cs typeface="Times New Roman" pitchFamily="18" charset="0"/>
              </a:rPr>
              <a:t>Проектом предусмотрено строительство производственного помещения с УЗВ, складских,  подсобных помещений с душевыми и раздевалками, офиса для АУП.</a:t>
            </a:r>
          </a:p>
          <a:p>
            <a:pPr algn="just"/>
            <a:r>
              <a:rPr lang="ru-RU" sz="1750" dirty="0">
                <a:latin typeface="Times New Roman" pitchFamily="18" charset="0"/>
                <a:cs typeface="Times New Roman" pitchFamily="18" charset="0"/>
              </a:rPr>
              <a:t>Общая потребность в инвестициях составит 160 млн.руб. Основные рынки сбыта готовой продукции- Российская Федерация, Республика Беларусь.</a:t>
            </a:r>
          </a:p>
          <a:p>
            <a:pPr algn="just"/>
            <a:r>
              <a:rPr lang="ru-RU" sz="1750" dirty="0">
                <a:latin typeface="Times New Roman" pitchFamily="18" charset="0"/>
                <a:cs typeface="Times New Roman" pitchFamily="18" charset="0"/>
              </a:rPr>
              <a:t>Проектная мощность производства- 232 тонны рыбы в год.</a:t>
            </a:r>
          </a:p>
          <a:p>
            <a:pPr algn="just"/>
            <a:r>
              <a:rPr lang="ru-RU" sz="1750" dirty="0">
                <a:latin typeface="Times New Roman" pitchFamily="18" charset="0"/>
                <a:cs typeface="Times New Roman" pitchFamily="18" charset="0"/>
              </a:rPr>
              <a:t>Реализация рыбы планируется через 1,5 года после начала проекта.</a:t>
            </a:r>
          </a:p>
          <a:p>
            <a:pPr algn="just"/>
            <a:r>
              <a:rPr lang="ru-RU" sz="1750" dirty="0">
                <a:latin typeface="Times New Roman" pitchFamily="18" charset="0"/>
                <a:cs typeface="Times New Roman" pitchFamily="18" charset="0"/>
              </a:rPr>
              <a:t>Общий объем реализации продукции при выходе на проектную мощность составит 145 млн.руб. в год.</a:t>
            </a:r>
          </a:p>
          <a:p>
            <a:pPr algn="just"/>
            <a:r>
              <a:rPr lang="ru-RU" sz="1750" dirty="0">
                <a:latin typeface="Times New Roman" pitchFamily="18" charset="0"/>
                <a:cs typeface="Times New Roman" pitchFamily="18" charset="0"/>
              </a:rPr>
              <a:t>Суммарная чистая прибыль за 10 лет реализации проекта составит 450 млн.руб. (612 млн.руб. при оптимистичной сценарии).</a:t>
            </a:r>
          </a:p>
          <a:p>
            <a:pPr algn="just"/>
            <a:endParaRPr lang="ru-RU" sz="1700" dirty="0">
              <a:latin typeface="Times New Roman" pitchFamily="18" charset="0"/>
              <a:cs typeface="Times New Roman" pitchFamily="18" charset="0"/>
            </a:endParaRPr>
          </a:p>
        </p:txBody>
      </p:sp>
    </p:spTree>
    <p:extLst>
      <p:ext uri="{BB962C8B-B14F-4D97-AF65-F5344CB8AC3E}">
        <p14:creationId xmlns:p14="http://schemas.microsoft.com/office/powerpoint/2010/main" val="2397435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60032" cy="3786190"/>
          </a:xfrm>
          <a:prstGeom prst="rect">
            <a:avLst/>
          </a:prstGeom>
        </p:spPr>
      </p:pic>
      <p:sp>
        <p:nvSpPr>
          <p:cNvPr id="3" name="Прямоугольник 2"/>
          <p:cNvSpPr/>
          <p:nvPr/>
        </p:nvSpPr>
        <p:spPr>
          <a:xfrm>
            <a:off x="4857752" y="0"/>
            <a:ext cx="4286248" cy="707886"/>
          </a:xfrm>
          <a:prstGeom prst="rect">
            <a:avLst/>
          </a:prstGeom>
        </p:spPr>
        <p:txBody>
          <a:bodyPr wrap="square">
            <a:spAutoFit/>
          </a:bodyPr>
          <a:lstStyle/>
          <a:p>
            <a:pPr algn="ctr"/>
            <a:r>
              <a:rPr lang="en-US" sz="2000" dirty="0">
                <a:latin typeface="Times New Roman" pitchFamily="18" charset="0"/>
                <a:cs typeface="Times New Roman" pitchFamily="18" charset="0"/>
              </a:rPr>
              <a:t>Project “Creation of fish industry on trout cultivation”</a:t>
            </a:r>
            <a:endParaRPr lang="ru-RU" sz="2000" dirty="0">
              <a:latin typeface="Times New Roman" pitchFamily="18" charset="0"/>
              <a:cs typeface="Times New Roman" pitchFamily="18" charset="0"/>
            </a:endParaRPr>
          </a:p>
        </p:txBody>
      </p:sp>
      <p:sp>
        <p:nvSpPr>
          <p:cNvPr id="5" name="Прямоугольник 4"/>
          <p:cNvSpPr/>
          <p:nvPr/>
        </p:nvSpPr>
        <p:spPr>
          <a:xfrm>
            <a:off x="0" y="3995678"/>
            <a:ext cx="9144000" cy="2862322"/>
          </a:xfrm>
          <a:prstGeom prst="rect">
            <a:avLst/>
          </a:prstGeom>
        </p:spPr>
        <p:txBody>
          <a:bodyPr wrap="square">
            <a:spAutoFit/>
          </a:bodyPr>
          <a:lstStyle/>
          <a:p>
            <a:pPr algn="just"/>
            <a:r>
              <a:rPr lang="en-US" dirty="0">
                <a:latin typeface="Times New Roman" pitchFamily="18" charset="0"/>
                <a:cs typeface="Times New Roman" pitchFamily="18" charset="0"/>
              </a:rPr>
              <a:t>The project provided the construction of industrial area with YZB, warehouses and subsidiaries with showers and dressing rooms, the office for the stuff AYP.</a:t>
            </a:r>
            <a:endParaRPr lang="ru-RU" dirty="0">
              <a:latin typeface="Times New Roman" pitchFamily="18" charset="0"/>
              <a:cs typeface="Times New Roman" pitchFamily="18" charset="0"/>
            </a:endParaRPr>
          </a:p>
          <a:p>
            <a:pPr algn="just"/>
            <a:r>
              <a:rPr lang="en-US" dirty="0">
                <a:latin typeface="Times New Roman" pitchFamily="18" charset="0"/>
                <a:cs typeface="Times New Roman" pitchFamily="18" charset="0"/>
              </a:rPr>
              <a:t>The total need in investments is 160 million </a:t>
            </a:r>
            <a:r>
              <a:rPr lang="en-US" dirty="0" err="1">
                <a:latin typeface="Times New Roman" pitchFamily="18" charset="0"/>
                <a:cs typeface="Times New Roman" pitchFamily="18" charset="0"/>
              </a:rPr>
              <a:t>roubles</a:t>
            </a:r>
            <a:r>
              <a:rPr lang="en-US" dirty="0">
                <a:latin typeface="Times New Roman" pitchFamily="18" charset="0"/>
                <a:cs typeface="Times New Roman" pitchFamily="18" charset="0"/>
              </a:rPr>
              <a:t>. The main sales markets are Russian Federation and the Republic of Belarus.</a:t>
            </a:r>
            <a:endParaRPr lang="ru-RU" dirty="0">
              <a:latin typeface="Times New Roman" pitchFamily="18" charset="0"/>
              <a:cs typeface="Times New Roman" pitchFamily="18" charset="0"/>
            </a:endParaRPr>
          </a:p>
          <a:p>
            <a:pPr algn="just"/>
            <a:r>
              <a:rPr lang="en-US" dirty="0">
                <a:latin typeface="Times New Roman" pitchFamily="18" charset="0"/>
                <a:cs typeface="Times New Roman" pitchFamily="18" charset="0"/>
              </a:rPr>
              <a:t>Project capacity of the production is 232 tons of fish a year. The sales of fish is planned in 1,5 years after the starting of the project.</a:t>
            </a:r>
            <a:endParaRPr lang="ru-RU" dirty="0">
              <a:latin typeface="Times New Roman" pitchFamily="18" charset="0"/>
              <a:cs typeface="Times New Roman" pitchFamily="18" charset="0"/>
            </a:endParaRPr>
          </a:p>
          <a:p>
            <a:pPr algn="just"/>
            <a:r>
              <a:rPr lang="en-US" dirty="0">
                <a:latin typeface="Times New Roman" pitchFamily="18" charset="0"/>
                <a:cs typeface="Times New Roman" pitchFamily="18" charset="0"/>
              </a:rPr>
              <a:t>Total volume of the production in condition of full project power will contain 145 million </a:t>
            </a:r>
            <a:r>
              <a:rPr lang="en-US" dirty="0" err="1">
                <a:latin typeface="Times New Roman" pitchFamily="18" charset="0"/>
                <a:cs typeface="Times New Roman" pitchFamily="18" charset="0"/>
              </a:rPr>
              <a:t>roubles</a:t>
            </a:r>
            <a:r>
              <a:rPr lang="en-US" dirty="0">
                <a:latin typeface="Times New Roman" pitchFamily="18" charset="0"/>
                <a:cs typeface="Times New Roman" pitchFamily="18" charset="0"/>
              </a:rPr>
              <a:t> a year.</a:t>
            </a:r>
            <a:br>
              <a:rPr lang="en-US" dirty="0">
                <a:latin typeface="Times New Roman" pitchFamily="18" charset="0"/>
                <a:cs typeface="Times New Roman" pitchFamily="18" charset="0"/>
              </a:rPr>
            </a:br>
            <a:r>
              <a:rPr lang="en-US" dirty="0">
                <a:latin typeface="Times New Roman" pitchFamily="18" charset="0"/>
                <a:cs typeface="Times New Roman" pitchFamily="18" charset="0"/>
              </a:rPr>
              <a:t>Total net profit during 10 years will contain 450 million </a:t>
            </a:r>
            <a:r>
              <a:rPr lang="en-US" dirty="0" err="1">
                <a:latin typeface="Times New Roman" pitchFamily="18" charset="0"/>
                <a:cs typeface="Times New Roman" pitchFamily="18" charset="0"/>
              </a:rPr>
              <a:t>roubles</a:t>
            </a:r>
            <a:r>
              <a:rPr lang="en-US" dirty="0">
                <a:latin typeface="Times New Roman" pitchFamily="18" charset="0"/>
                <a:cs typeface="Times New Roman" pitchFamily="18" charset="0"/>
              </a:rPr>
              <a:t> (612 million </a:t>
            </a:r>
            <a:r>
              <a:rPr lang="en-US" dirty="0" err="1">
                <a:latin typeface="Times New Roman" pitchFamily="18" charset="0"/>
                <a:cs typeface="Times New Roman" pitchFamily="18" charset="0"/>
              </a:rPr>
              <a:t>roubles</a:t>
            </a:r>
            <a:r>
              <a:rPr lang="en-US" dirty="0">
                <a:latin typeface="Times New Roman" pitchFamily="18" charset="0"/>
                <a:cs typeface="Times New Roman" pitchFamily="18" charset="0"/>
              </a:rPr>
              <a:t> in condition of more optimistic plans)</a:t>
            </a:r>
            <a:r>
              <a:rPr lang="ru-RU" dirty="0">
                <a:latin typeface="Times New Roman" pitchFamily="18" charset="0"/>
                <a:cs typeface="Times New Roman" pitchFamily="18" charset="0"/>
              </a:rPr>
              <a:t>.</a:t>
            </a:r>
          </a:p>
        </p:txBody>
      </p:sp>
      <p:sp>
        <p:nvSpPr>
          <p:cNvPr id="52225" name="Rectangle 1"/>
          <p:cNvSpPr>
            <a:spLocks noChangeArrowheads="1"/>
          </p:cNvSpPr>
          <p:nvPr/>
        </p:nvSpPr>
        <p:spPr bwMode="auto">
          <a:xfrm>
            <a:off x="4857752" y="714356"/>
            <a:ext cx="4286248"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 pos="449263" algn="l"/>
              </a:tabLst>
            </a:pPr>
            <a:r>
              <a:rPr kumimoji="0" lang="en-US"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The aim of the project – the creation of  fish industry on trout cultivation in a locked system of water supply which aims at its further processing and the production of food products. Nomenclature of ready-made product:</a:t>
            </a:r>
            <a:endParaRPr kumimoji="0" lang="ru-RU"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228600" algn="l"/>
                <a:tab pos="449263" algn="l"/>
              </a:tabLst>
            </a:pPr>
            <a:r>
              <a:rPr kumimoji="0" lang="en-US"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-chilled gutted fish</a:t>
            </a:r>
            <a:endParaRPr kumimoji="0" lang="ru-RU"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228600" algn="l"/>
                <a:tab pos="449263" algn="l"/>
              </a:tabLst>
            </a:pPr>
            <a:r>
              <a:rPr kumimoji="0" lang="en-US"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-salted and smoked fish.</a:t>
            </a:r>
            <a:endParaRPr kumimoji="0" lang="ru-RU"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228600" algn="l"/>
                <a:tab pos="449263" algn="l"/>
              </a:tabLst>
            </a:pPr>
            <a:r>
              <a:rPr kumimoji="0" lang="en-US"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The accommodation of industry in </a:t>
            </a:r>
            <a:r>
              <a:rPr kumimoji="0" lang="en-US"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Dubrovno</a:t>
            </a:r>
            <a:r>
              <a:rPr kumimoji="0" lang="en-US"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district is supposed on the area of 1 hectare.</a:t>
            </a:r>
            <a:endParaRPr kumimoji="0" lang="en-US" b="0" i="0" u="none" strike="noStrike" cap="none" normalizeH="0" baseline="0" dirty="0">
              <a:ln>
                <a:noFill/>
              </a:ln>
              <a:solidFill>
                <a:schemeClr val="tx1"/>
              </a:solidFill>
              <a:effectLst/>
              <a:latin typeface="Times New Roman" pitchFamily="18" charset="0"/>
              <a:cs typeface="Times New Roman"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3140968"/>
            <a:ext cx="7272808" cy="864096"/>
          </a:xfrm>
          <a:solidFill>
            <a:schemeClr val="accent2">
              <a:lumMod val="40000"/>
              <a:lumOff val="60000"/>
            </a:schemeClr>
          </a:solidFill>
        </p:spPr>
        <p:txBody>
          <a:bodyPr>
            <a:normAutofit/>
          </a:bodyPr>
          <a:lstStyle/>
          <a:p>
            <a:pPr algn="ctr"/>
            <a:r>
              <a:rPr lang="ru-RU" sz="1600" dirty="0">
                <a:latin typeface="Times New Roman" pitchFamily="18" charset="0"/>
                <a:cs typeface="Times New Roman" pitchFamily="18" charset="0"/>
              </a:rPr>
              <a:t>Технология выращивания форели в установках замкнутого водоснабжения (далее – УЗВ) выгодна по следующим причинам</a:t>
            </a:r>
          </a:p>
        </p:txBody>
      </p:sp>
      <p:pic>
        <p:nvPicPr>
          <p:cNvPr id="5" name="Рисунок 4"/>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2756" r="2756"/>
          <a:stretch>
            <a:fillRect/>
          </a:stretch>
        </p:blipFill>
        <p:spPr>
          <a:xfrm>
            <a:off x="179512" y="0"/>
            <a:ext cx="8640960" cy="3274469"/>
          </a:xfrm>
        </p:spPr>
      </p:pic>
      <p:sp>
        <p:nvSpPr>
          <p:cNvPr id="4" name="Текст 3"/>
          <p:cNvSpPr>
            <a:spLocks noGrp="1"/>
          </p:cNvSpPr>
          <p:nvPr>
            <p:ph type="body" sz="half" idx="2"/>
          </p:nvPr>
        </p:nvSpPr>
        <p:spPr>
          <a:xfrm>
            <a:off x="107504" y="3933056"/>
            <a:ext cx="9036496" cy="2808312"/>
          </a:xfrm>
          <a:solidFill>
            <a:schemeClr val="accent5">
              <a:lumMod val="40000"/>
              <a:lumOff val="60000"/>
            </a:schemeClr>
          </a:solidFill>
        </p:spPr>
        <p:txBody>
          <a:bodyPr>
            <a:noAutofit/>
          </a:bodyPr>
          <a:lstStyle/>
          <a:p>
            <a:pPr marL="285750" indent="-285750">
              <a:buFont typeface="Wingdings" pitchFamily="2" charset="2"/>
              <a:buChar char="Ø"/>
            </a:pPr>
            <a:r>
              <a:rPr lang="ru-RU" sz="1600" dirty="0">
                <a:latin typeface="Times New Roman" pitchFamily="18" charset="0"/>
                <a:cs typeface="Times New Roman" pitchFamily="18" charset="0"/>
              </a:rPr>
              <a:t>   </a:t>
            </a:r>
            <a:r>
              <a:rPr lang="ru-RU" sz="1800" dirty="0">
                <a:latin typeface="Times New Roman" pitchFamily="18" charset="0"/>
                <a:cs typeface="Times New Roman" pitchFamily="18" charset="0"/>
              </a:rPr>
              <a:t>минимальные требования к условиям содержания;</a:t>
            </a:r>
          </a:p>
          <a:p>
            <a:pPr marL="342900" indent="-342900">
              <a:buFont typeface="Wingdings" pitchFamily="2" charset="2"/>
              <a:buChar char="Ø"/>
            </a:pPr>
            <a:r>
              <a:rPr lang="ru-RU" sz="1800" dirty="0">
                <a:latin typeface="Times New Roman" pitchFamily="18" charset="0"/>
                <a:cs typeface="Times New Roman" pitchFamily="18" charset="0"/>
              </a:rPr>
              <a:t>  доступность комбикормов для рыбы;</a:t>
            </a:r>
          </a:p>
          <a:p>
            <a:pPr marL="342900" indent="-342900">
              <a:buFont typeface="Wingdings" pitchFamily="2" charset="2"/>
              <a:buChar char="Ø"/>
            </a:pPr>
            <a:r>
              <a:rPr lang="ru-RU" sz="1800" dirty="0">
                <a:latin typeface="Times New Roman" pitchFamily="18" charset="0"/>
                <a:cs typeface="Times New Roman" pitchFamily="18" charset="0"/>
              </a:rPr>
              <a:t> высокое качество и превосходный вкус готового форелевого продукта;</a:t>
            </a:r>
          </a:p>
          <a:p>
            <a:pPr marL="342900" indent="-342900">
              <a:buFont typeface="Wingdings" pitchFamily="2" charset="2"/>
              <a:buChar char="Ø"/>
            </a:pPr>
            <a:r>
              <a:rPr lang="ru-RU" sz="1800" dirty="0">
                <a:latin typeface="Times New Roman" pitchFamily="18" charset="0"/>
                <a:cs typeface="Times New Roman" pitchFamily="18" charset="0"/>
              </a:rPr>
              <a:t>     минимальные финансовые затраты на выращивание форели в УЗВ для рыбоводства;</a:t>
            </a:r>
          </a:p>
          <a:p>
            <a:pPr marL="342900" indent="-342900">
              <a:buFont typeface="Wingdings" pitchFamily="2" charset="2"/>
              <a:buChar char="Ø"/>
            </a:pPr>
            <a:r>
              <a:rPr lang="ru-RU" sz="1800" dirty="0">
                <a:latin typeface="Times New Roman" pitchFamily="18" charset="0"/>
                <a:cs typeface="Times New Roman" pitchFamily="18" charset="0"/>
              </a:rPr>
              <a:t>      интенсивный рост и ускоренное развитие по сравнению с естественными условиями;</a:t>
            </a:r>
          </a:p>
          <a:p>
            <a:pPr marL="342900" indent="-342900">
              <a:buFont typeface="Wingdings" pitchFamily="2" charset="2"/>
              <a:buChar char="Ø"/>
            </a:pPr>
            <a:r>
              <a:rPr lang="ru-RU" sz="1800" dirty="0">
                <a:latin typeface="Times New Roman" pitchFamily="18" charset="0"/>
                <a:cs typeface="Times New Roman" pitchFamily="18" charset="0"/>
              </a:rPr>
              <a:t>автоматизированная и многократно протестированная инновационная технология для продуктивного выращивания рыбы в искусственных условиях.</a:t>
            </a:r>
          </a:p>
        </p:txBody>
      </p:sp>
    </p:spTree>
    <p:extLst>
      <p:ext uri="{BB962C8B-B14F-4D97-AF65-F5344CB8AC3E}">
        <p14:creationId xmlns:p14="http://schemas.microsoft.com/office/powerpoint/2010/main" val="2176803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4500561" y="-142900"/>
            <a:ext cx="4643439" cy="44627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kumimoji="0" lang="ru-RU"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lang="en-US" sz="1500" dirty="0" err="1">
                <a:latin typeface="Times New Roman" pitchFamily="18" charset="0"/>
                <a:cs typeface="Times New Roman" pitchFamily="18" charset="0"/>
              </a:rPr>
              <a:t>Dubrovno</a:t>
            </a:r>
            <a:r>
              <a:rPr lang="en-US" sz="1500" dirty="0">
                <a:latin typeface="Times New Roman" pitchFamily="18" charset="0"/>
                <a:cs typeface="Times New Roman" pitchFamily="18" charset="0"/>
              </a:rPr>
              <a:t> district was founded on July 17</a:t>
            </a:r>
            <a:r>
              <a:rPr lang="en-US" sz="1500" baseline="30000" dirty="0">
                <a:latin typeface="Times New Roman" pitchFamily="18" charset="0"/>
                <a:cs typeface="Times New Roman" pitchFamily="18" charset="0"/>
              </a:rPr>
              <a:t>th </a:t>
            </a:r>
            <a:r>
              <a:rPr lang="en-US" sz="1500" dirty="0">
                <a:latin typeface="Times New Roman" pitchFamily="18" charset="0"/>
                <a:cs typeface="Times New Roman" pitchFamily="18" charset="0"/>
              </a:rPr>
              <a:t>1924. it is located in the south-east of Vitebsk region, some 90 kilometers from the regional center, Vitebsk and about 230 kilometers from the city of Minsk in the basin of the Dnepr river.</a:t>
            </a:r>
            <a:endParaRPr lang="ru-RU" sz="1500" dirty="0">
              <a:latin typeface="Times New Roman" pitchFamily="18" charset="0"/>
              <a:cs typeface="Times New Roman" pitchFamily="18" charset="0"/>
            </a:endParaRPr>
          </a:p>
          <a:p>
            <a:pPr algn="just"/>
            <a:r>
              <a:rPr lang="en-US" sz="1500" dirty="0">
                <a:latin typeface="Times New Roman" pitchFamily="18" charset="0"/>
                <a:cs typeface="Times New Roman" pitchFamily="18" charset="0"/>
              </a:rPr>
              <a:t>It has common boarders with </a:t>
            </a:r>
            <a:r>
              <a:rPr lang="en-US" sz="1500" dirty="0" err="1">
                <a:latin typeface="Times New Roman" pitchFamily="18" charset="0"/>
                <a:cs typeface="Times New Roman" pitchFamily="18" charset="0"/>
              </a:rPr>
              <a:t>Orsha</a:t>
            </a:r>
            <a:r>
              <a:rPr lang="en-US" sz="1500" dirty="0">
                <a:latin typeface="Times New Roman" pitchFamily="18" charset="0"/>
                <a:cs typeface="Times New Roman" pitchFamily="18" charset="0"/>
              </a:rPr>
              <a:t> district Vitebsk region, Gorky district Mogilev region of the Republic of Belarus, </a:t>
            </a:r>
            <a:r>
              <a:rPr lang="en-US" sz="1500" dirty="0" err="1">
                <a:latin typeface="Times New Roman" pitchFamily="18" charset="0"/>
                <a:cs typeface="Times New Roman" pitchFamily="18" charset="0"/>
              </a:rPr>
              <a:t>Krasninsky</a:t>
            </a:r>
            <a:r>
              <a:rPr lang="en-US" sz="1500" dirty="0">
                <a:latin typeface="Times New Roman" pitchFamily="18" charset="0"/>
                <a:cs typeface="Times New Roman" pitchFamily="18" charset="0"/>
              </a:rPr>
              <a:t> and </a:t>
            </a:r>
            <a:r>
              <a:rPr lang="en-US" sz="1500" dirty="0" err="1">
                <a:latin typeface="Times New Roman" pitchFamily="18" charset="0"/>
                <a:cs typeface="Times New Roman" pitchFamily="18" charset="0"/>
              </a:rPr>
              <a:t>Rudnyansky</a:t>
            </a:r>
            <a:r>
              <a:rPr lang="en-US" sz="1500" dirty="0">
                <a:latin typeface="Times New Roman" pitchFamily="18" charset="0"/>
                <a:cs typeface="Times New Roman" pitchFamily="18" charset="0"/>
              </a:rPr>
              <a:t> districts of Smolensk region of Russian Federation. </a:t>
            </a:r>
            <a:endParaRPr lang="ru-RU" sz="1500" dirty="0">
              <a:latin typeface="Times New Roman" pitchFamily="18" charset="0"/>
              <a:cs typeface="Times New Roman" pitchFamily="18" charset="0"/>
            </a:endParaRPr>
          </a:p>
          <a:p>
            <a:pPr algn="just"/>
            <a:r>
              <a:rPr lang="en-US" sz="1500" dirty="0">
                <a:latin typeface="Times New Roman" pitchFamily="18" charset="0"/>
                <a:cs typeface="Times New Roman" pitchFamily="18" charset="0"/>
              </a:rPr>
              <a:t>The district consist of 7 </a:t>
            </a:r>
            <a:r>
              <a:rPr lang="en-US" sz="1500" dirty="0" err="1">
                <a:latin typeface="Times New Roman" pitchFamily="18" charset="0"/>
                <a:cs typeface="Times New Roman" pitchFamily="18" charset="0"/>
              </a:rPr>
              <a:t>Volevsky</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Dobrynsky</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Zarubsky</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Osintorfsky</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Malobahovsky</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Malosavinsky</a:t>
            </a:r>
            <a:r>
              <a:rPr lang="en-US" sz="1500" dirty="0">
                <a:latin typeface="Times New Roman" pitchFamily="18" charset="0"/>
                <a:cs typeface="Times New Roman" pitchFamily="18" charset="0"/>
              </a:rPr>
              <a:t> and </a:t>
            </a:r>
            <a:r>
              <a:rPr lang="en-US" sz="1500" dirty="0" err="1">
                <a:latin typeface="Times New Roman" pitchFamily="18" charset="0"/>
                <a:cs typeface="Times New Roman" pitchFamily="18" charset="0"/>
              </a:rPr>
              <a:t>Pirogovsky</a:t>
            </a:r>
            <a:r>
              <a:rPr lang="en-US" sz="1500" dirty="0">
                <a:latin typeface="Times New Roman" pitchFamily="18" charset="0"/>
                <a:cs typeface="Times New Roman" pitchFamily="18" charset="0"/>
              </a:rPr>
              <a:t>. The administrative center of the district is the town of </a:t>
            </a:r>
            <a:r>
              <a:rPr lang="en-US" sz="1500" dirty="0" err="1">
                <a:latin typeface="Times New Roman" pitchFamily="18" charset="0"/>
                <a:cs typeface="Times New Roman" pitchFamily="18" charset="0"/>
              </a:rPr>
              <a:t>Dubrovno</a:t>
            </a:r>
            <a:r>
              <a:rPr lang="en-US" sz="1500" dirty="0">
                <a:latin typeface="Times New Roman" pitchFamily="18" charset="0"/>
                <a:cs typeface="Times New Roman" pitchFamily="18" charset="0"/>
              </a:rPr>
              <a:t>.</a:t>
            </a:r>
            <a:endParaRPr lang="ru-RU" sz="1500" dirty="0">
              <a:latin typeface="Times New Roman" pitchFamily="18" charset="0"/>
              <a:cs typeface="Times New Roman" pitchFamily="18" charset="0"/>
            </a:endParaRPr>
          </a:p>
          <a:p>
            <a:pPr algn="just"/>
            <a:r>
              <a:rPr lang="en-US" sz="1500" dirty="0">
                <a:latin typeface="Times New Roman" pitchFamily="18" charset="0"/>
                <a:cs typeface="Times New Roman" pitchFamily="18" charset="0"/>
              </a:rPr>
              <a:t>About 13,9 thousand people live in 127 settlements of the district.</a:t>
            </a:r>
            <a:endParaRPr lang="ru-RU" sz="1500" dirty="0">
              <a:latin typeface="Times New Roman" pitchFamily="18" charset="0"/>
              <a:cs typeface="Times New Roman" pitchFamily="18" charset="0"/>
            </a:endParaRPr>
          </a:p>
          <a:p>
            <a:pPr algn="just"/>
            <a:r>
              <a:rPr lang="en-US" sz="1500" dirty="0">
                <a:latin typeface="Times New Roman" pitchFamily="18" charset="0"/>
                <a:cs typeface="Times New Roman" pitchFamily="18" charset="0"/>
              </a:rPr>
              <a:t>Town population – 7 thousand people, rural population – 6,9 thousand people.</a:t>
            </a:r>
            <a:endParaRPr lang="ru-RU" sz="1500" dirty="0">
              <a:latin typeface="Times New Roman" pitchFamily="18" charset="0"/>
              <a:cs typeface="Times New Roman" pitchFamily="18" charset="0"/>
            </a:endParaRPr>
          </a:p>
          <a:p>
            <a:pPr marL="0" marR="0" lvl="0" indent="450850" algn="just" defTabSz="914400" rtl="0" eaLnBrk="1" fontAlgn="base" latinLnBrk="0" hangingPunct="1">
              <a:lnSpc>
                <a:spcPct val="100000"/>
              </a:lnSpc>
              <a:spcBef>
                <a:spcPct val="0"/>
              </a:spcBef>
              <a:spcAft>
                <a:spcPct val="0"/>
              </a:spcAft>
              <a:buClrTx/>
              <a:buSzTx/>
              <a:buFontTx/>
              <a:buNone/>
              <a:tabLst>
                <a:tab pos="666750" algn="l"/>
              </a:tabLst>
            </a:pPr>
            <a:endParaRPr kumimoji="0" lang="ru-RU" sz="15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1026" name="Rectangle 2"/>
          <p:cNvSpPr>
            <a:spLocks noChangeArrowheads="1"/>
          </p:cNvSpPr>
          <p:nvPr/>
        </p:nvSpPr>
        <p:spPr bwMode="auto">
          <a:xfrm>
            <a:off x="0" y="3429000"/>
            <a:ext cx="4500562" cy="33239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1500" dirty="0">
                <a:latin typeface="Times New Roman" pitchFamily="18" charset="0"/>
                <a:cs typeface="Times New Roman" pitchFamily="18" charset="0"/>
              </a:rPr>
              <a:t>The principal rural settlements are: </a:t>
            </a:r>
            <a:r>
              <a:rPr lang="en-US" sz="1500" dirty="0" err="1">
                <a:latin typeface="Times New Roman" pitchFamily="18" charset="0"/>
                <a:cs typeface="Times New Roman" pitchFamily="18" charset="0"/>
              </a:rPr>
              <a:t>Osintorf</a:t>
            </a:r>
            <a:r>
              <a:rPr lang="en-US" sz="1500" dirty="0">
                <a:latin typeface="Times New Roman" pitchFamily="18" charset="0"/>
                <a:cs typeface="Times New Roman" pitchFamily="18" charset="0"/>
              </a:rPr>
              <a:t> – 825 people, </a:t>
            </a:r>
            <a:r>
              <a:rPr lang="en-US" sz="1500" dirty="0" err="1">
                <a:latin typeface="Times New Roman" pitchFamily="18" charset="0"/>
                <a:cs typeface="Times New Roman" pitchFamily="18" charset="0"/>
              </a:rPr>
              <a:t>Stanislavovo</a:t>
            </a:r>
            <a:r>
              <a:rPr lang="en-US" sz="1500" dirty="0">
                <a:latin typeface="Times New Roman" pitchFamily="18" charset="0"/>
                <a:cs typeface="Times New Roman" pitchFamily="18" charset="0"/>
              </a:rPr>
              <a:t> – 495 people and </a:t>
            </a:r>
            <a:r>
              <a:rPr lang="en-US" sz="1500" dirty="0" err="1">
                <a:latin typeface="Times New Roman" pitchFamily="18" charset="0"/>
                <a:cs typeface="Times New Roman" pitchFamily="18" charset="0"/>
              </a:rPr>
              <a:t>Lyady</a:t>
            </a:r>
            <a:r>
              <a:rPr lang="en-US" sz="1500" dirty="0">
                <a:latin typeface="Times New Roman" pitchFamily="18" charset="0"/>
                <a:cs typeface="Times New Roman" pitchFamily="18" charset="0"/>
              </a:rPr>
              <a:t> – 431 people. </a:t>
            </a:r>
            <a:endParaRPr lang="ru-RU" sz="1500" dirty="0">
              <a:latin typeface="Times New Roman" pitchFamily="18" charset="0"/>
              <a:cs typeface="Times New Roman" pitchFamily="18" charset="0"/>
            </a:endParaRPr>
          </a:p>
          <a:p>
            <a:pPr algn="just"/>
            <a:r>
              <a:rPr lang="en-US" sz="1500" dirty="0">
                <a:latin typeface="Times New Roman" pitchFamily="18" charset="0"/>
                <a:cs typeface="Times New Roman" pitchFamily="18" charset="0"/>
              </a:rPr>
              <a:t>The area of the district is 1,3 thousand km</a:t>
            </a:r>
            <a:r>
              <a:rPr lang="en-US" sz="1500" baseline="30000" dirty="0">
                <a:latin typeface="Times New Roman" pitchFamily="18" charset="0"/>
                <a:cs typeface="Times New Roman" pitchFamily="18" charset="0"/>
              </a:rPr>
              <a:t>2</a:t>
            </a:r>
            <a:r>
              <a:rPr lang="en-US" sz="1500" dirty="0">
                <a:latin typeface="Times New Roman" pitchFamily="18" charset="0"/>
                <a:cs typeface="Times New Roman" pitchFamily="18" charset="0"/>
              </a:rPr>
              <a:t>. Forests occupy about 19 % of the territory, farmland occupies 62,6 %. </a:t>
            </a:r>
            <a:endParaRPr lang="ru-RU" sz="1500" dirty="0">
              <a:latin typeface="Times New Roman" pitchFamily="18" charset="0"/>
              <a:cs typeface="Times New Roman" pitchFamily="18" charset="0"/>
            </a:endParaRPr>
          </a:p>
          <a:p>
            <a:pPr algn="just"/>
            <a:r>
              <a:rPr lang="en-US" sz="1500" dirty="0">
                <a:latin typeface="Times New Roman" pitchFamily="18" charset="0"/>
                <a:cs typeface="Times New Roman" pitchFamily="18" charset="0"/>
              </a:rPr>
              <a:t>On the territory of hydrological reserve “</a:t>
            </a:r>
            <a:r>
              <a:rPr lang="en-US" sz="1500" dirty="0" err="1">
                <a:latin typeface="Times New Roman" pitchFamily="18" charset="0"/>
                <a:cs typeface="Times New Roman" pitchFamily="18" charset="0"/>
              </a:rPr>
              <a:t>Osintorfsky</a:t>
            </a:r>
            <a:r>
              <a:rPr lang="en-US" sz="1500" dirty="0">
                <a:latin typeface="Times New Roman" pitchFamily="18" charset="0"/>
                <a:cs typeface="Times New Roman" pitchFamily="18" charset="0"/>
              </a:rPr>
              <a:t>”, which includes drawn and </a:t>
            </a:r>
            <a:r>
              <a:rPr lang="en-US" sz="1500" dirty="0" err="1">
                <a:latin typeface="Times New Roman" pitchFamily="18" charset="0"/>
                <a:cs typeface="Times New Roman" pitchFamily="18" charset="0"/>
              </a:rPr>
              <a:t>unrecultivatedpeatlands</a:t>
            </a:r>
            <a:r>
              <a:rPr lang="en-US" sz="1500" dirty="0">
                <a:latin typeface="Times New Roman" pitchFamily="18" charset="0"/>
                <a:cs typeface="Times New Roman" pitchFamily="18" charset="0"/>
              </a:rPr>
              <a:t>, there’s a marvelous ecosystem with the colonies of seagulls, ducks and other swamp birds. Elk, wild boar, deer, beavers, otters, hares, wolves and foxes live there. Such birds as mallards, teals, </a:t>
            </a:r>
            <a:r>
              <a:rPr lang="en-US" sz="1500" dirty="0" err="1">
                <a:latin typeface="Times New Roman" pitchFamily="18" charset="0"/>
                <a:cs typeface="Times New Roman" pitchFamily="18" charset="0"/>
              </a:rPr>
              <a:t>capercaillies</a:t>
            </a:r>
            <a:r>
              <a:rPr lang="en-US" sz="1500" dirty="0">
                <a:latin typeface="Times New Roman" pitchFamily="18" charset="0"/>
                <a:cs typeface="Times New Roman" pitchFamily="18" charset="0"/>
              </a:rPr>
              <a:t>, grouses, woodcocks and grey </a:t>
            </a:r>
            <a:r>
              <a:rPr lang="en-US" sz="1500" dirty="0" err="1">
                <a:latin typeface="Times New Roman" pitchFamily="18" charset="0"/>
                <a:cs typeface="Times New Roman" pitchFamily="18" charset="0"/>
              </a:rPr>
              <a:t>crains</a:t>
            </a:r>
            <a:r>
              <a:rPr lang="en-US" sz="1500" dirty="0">
                <a:latin typeface="Times New Roman" pitchFamily="18" charset="0"/>
                <a:cs typeface="Times New Roman" pitchFamily="18" charset="0"/>
              </a:rPr>
              <a:t> can be found there too.</a:t>
            </a:r>
            <a:endParaRPr lang="ru-RU" sz="1500" dirty="0">
              <a:latin typeface="Times New Roman" pitchFamily="18" charset="0"/>
              <a:cs typeface="Times New Roman" pitchFamily="18" charset="0"/>
            </a:endParaRPr>
          </a:p>
          <a:p>
            <a:pPr marL="0" marR="0" lvl="0" indent="450850" algn="just" defTabSz="914400" rtl="0" eaLnBrk="1" fontAlgn="base" latinLnBrk="0" hangingPunct="1">
              <a:lnSpc>
                <a:spcPct val="100000"/>
              </a:lnSpc>
              <a:spcBef>
                <a:spcPct val="0"/>
              </a:spcBef>
              <a:spcAft>
                <a:spcPct val="0"/>
              </a:spcAft>
              <a:buClrTx/>
              <a:buSzTx/>
              <a:buFontTx/>
              <a:buNone/>
              <a:tabLst/>
            </a:pPr>
            <a:endParaRPr kumimoji="0" lang="ru-RU" sz="1500" b="0"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6" name="Рисунок 5" descr="а9.JPG"/>
          <p:cNvPicPr>
            <a:picLocks noChangeAspect="1"/>
          </p:cNvPicPr>
          <p:nvPr/>
        </p:nvPicPr>
        <p:blipFill>
          <a:blip r:embed="rId2" cstate="print"/>
          <a:stretch>
            <a:fillRect/>
          </a:stretch>
        </p:blipFill>
        <p:spPr>
          <a:xfrm>
            <a:off x="4643438" y="4143380"/>
            <a:ext cx="4500562" cy="2714620"/>
          </a:xfrm>
          <a:prstGeom prst="rect">
            <a:avLst/>
          </a:prstGeom>
        </p:spPr>
      </p:pic>
      <p:pic>
        <p:nvPicPr>
          <p:cNvPr id="7" name="Рисунок 6" descr="12.jpg"/>
          <p:cNvPicPr>
            <a:picLocks noChangeAspect="1"/>
          </p:cNvPicPr>
          <p:nvPr/>
        </p:nvPicPr>
        <p:blipFill>
          <a:blip r:embed="rId3"/>
          <a:stretch>
            <a:fillRect/>
          </a:stretch>
        </p:blipFill>
        <p:spPr>
          <a:xfrm>
            <a:off x="0" y="0"/>
            <a:ext cx="4500562" cy="3429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rcRect l="2756" r="2756"/>
          <a:stretch>
            <a:fillRect/>
          </a:stretch>
        </p:blipFill>
        <p:spPr>
          <a:xfrm>
            <a:off x="179512" y="0"/>
            <a:ext cx="8640960" cy="3274469"/>
          </a:xfrm>
          <a:prstGeom prst="rect">
            <a:avLst/>
          </a:prstGeom>
        </p:spPr>
      </p:pic>
      <p:sp>
        <p:nvSpPr>
          <p:cNvPr id="53249" name="Rectangle 1"/>
          <p:cNvSpPr>
            <a:spLocks noChangeArrowheads="1"/>
          </p:cNvSpPr>
          <p:nvPr/>
        </p:nvSpPr>
        <p:spPr bwMode="auto">
          <a:xfrm>
            <a:off x="0" y="3429000"/>
            <a:ext cx="9144000" cy="35548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tab pos="228600" algn="l"/>
                <a:tab pos="449263" algn="l"/>
              </a:tabLst>
            </a:pPr>
            <a:r>
              <a:rPr kumimoji="0" lang="en-US"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The technology on trout cultivation in a locked water supply installations is profitable on the following reasons:</a:t>
            </a:r>
            <a:endParaRPr kumimoji="0" lang="ru-RU"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endParaRPr>
          </a:p>
          <a:p>
            <a:pPr marL="0" marR="0" lvl="0" indent="0" defTabSz="914400" rtl="0" eaLnBrk="1" fontAlgn="base" latinLnBrk="0" hangingPunct="1">
              <a:lnSpc>
                <a:spcPct val="150000"/>
              </a:lnSpc>
              <a:spcBef>
                <a:spcPct val="0"/>
              </a:spcBef>
              <a:spcAft>
                <a:spcPct val="0"/>
              </a:spcAft>
              <a:buClrTx/>
              <a:buSzTx/>
              <a:tabLst>
                <a:tab pos="228600" algn="l"/>
                <a:tab pos="449263" algn="l"/>
              </a:tabLst>
            </a:pPr>
            <a:r>
              <a:rPr kumimoji="0" lang="en-US"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 minimum requirements for conditions of detention</a:t>
            </a:r>
            <a:br>
              <a:rPr kumimoji="0" lang="en-US"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br>
            <a:r>
              <a:rPr kumimoji="0" lang="en-US"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 the availability of feed for fish</a:t>
            </a:r>
            <a:br>
              <a:rPr kumimoji="0" lang="en-US"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br>
            <a:r>
              <a:rPr kumimoji="0" lang="en-US"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 high quality and perfect taste of ready-made trout product</a:t>
            </a:r>
            <a:br>
              <a:rPr kumimoji="0" lang="en-US"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br>
            <a:r>
              <a:rPr kumimoji="0" lang="en-US"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 minimum financial cost of trout cultivation in YZB for fish industry</a:t>
            </a:r>
            <a:br>
              <a:rPr kumimoji="0" lang="en-US"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br>
            <a:r>
              <a:rPr kumimoji="0" lang="en-US"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 intensive growth and rapid development in comparison with natural conditions</a:t>
            </a:r>
            <a:br>
              <a:rPr kumimoji="0" lang="en-US"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br>
            <a:r>
              <a:rPr kumimoji="0" lang="en-US"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 automated and repeatedly tested innovation technology for the productive cultivation of fish in artificial conditions.</a:t>
            </a:r>
            <a:endParaRPr kumimoji="0" lang="en-US" b="0" i="0" u="none" strike="noStrike" cap="none" normalizeH="0" baseline="0" dirty="0">
              <a:ln>
                <a:noFill/>
              </a:ln>
              <a:solidFill>
                <a:schemeClr val="tx1"/>
              </a:solidFill>
              <a:effectLst/>
              <a:latin typeface="Times New Roman" pitchFamily="18" charset="0"/>
              <a:cs typeface="Times New Roman"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785794"/>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ru-RU" sz="2400" b="1" dirty="0">
                <a:latin typeface="Times New Roman" pitchFamily="18" charset="0"/>
                <a:cs typeface="Times New Roman" pitchFamily="18" charset="0"/>
              </a:rPr>
              <a:t>Молочно-товарная ферма </a:t>
            </a:r>
          </a:p>
          <a:p>
            <a:pPr algn="ctr"/>
            <a:r>
              <a:rPr lang="ru-RU" sz="2400" b="1" dirty="0">
                <a:latin typeface="Times New Roman" pitchFamily="18" charset="0"/>
                <a:cs typeface="Times New Roman" pitchFamily="18" charset="0"/>
              </a:rPr>
              <a:t>на 545 голов дойного стада с полным шлейфом</a:t>
            </a:r>
          </a:p>
        </p:txBody>
      </p:sp>
      <p:pic>
        <p:nvPicPr>
          <p:cNvPr id="1027" name="Рисунок 1" descr="http://www.delaval.ru/ImageVaultFiles/id_24885/cf_13/Vakino.JPG"/>
          <p:cNvPicPr>
            <a:picLocks noChangeAspect="1" noChangeArrowheads="1"/>
          </p:cNvPicPr>
          <p:nvPr/>
        </p:nvPicPr>
        <p:blipFill>
          <a:blip r:embed="rId2"/>
          <a:srcRect/>
          <a:stretch>
            <a:fillRect/>
          </a:stretch>
        </p:blipFill>
        <p:spPr bwMode="auto">
          <a:xfrm>
            <a:off x="642910" y="857232"/>
            <a:ext cx="7643866" cy="3610024"/>
          </a:xfrm>
          <a:prstGeom prst="rect">
            <a:avLst/>
          </a:prstGeom>
          <a:noFill/>
          <a:ln w="9525">
            <a:noFill/>
            <a:miter lim="800000"/>
            <a:headEnd/>
            <a:tailEnd/>
          </a:ln>
        </p:spPr>
      </p:pic>
      <p:sp>
        <p:nvSpPr>
          <p:cNvPr id="8" name="Скругленный прямоугольник 7"/>
          <p:cNvSpPr/>
          <p:nvPr/>
        </p:nvSpPr>
        <p:spPr>
          <a:xfrm>
            <a:off x="357158" y="4643422"/>
            <a:ext cx="8286808" cy="2214578"/>
          </a:xfrm>
          <a:prstGeom prst="roundRect">
            <a:avLst/>
          </a:prstGeom>
          <a:solidFill>
            <a:schemeClr val="accent1"/>
          </a:solidFill>
        </p:spPr>
        <p:style>
          <a:lnRef idx="3">
            <a:schemeClr val="lt1"/>
          </a:lnRef>
          <a:fillRef idx="1">
            <a:schemeClr val="accent1"/>
          </a:fillRef>
          <a:effectRef idx="1">
            <a:schemeClr val="accent1"/>
          </a:effectRef>
          <a:fontRef idx="minor">
            <a:schemeClr val="lt1"/>
          </a:fontRef>
        </p:style>
        <p:txBody>
          <a:bodyPr rtlCol="0" anchor="ctr"/>
          <a:lstStyle/>
          <a:p>
            <a:r>
              <a:rPr lang="ru-RU" b="1" dirty="0">
                <a:latin typeface="Times New Roman" pitchFamily="18" charset="0"/>
                <a:cs typeface="Times New Roman" pitchFamily="18" charset="0"/>
              </a:rPr>
              <a:t>Проектная мощность производства молока                  –  5,1 тыс. тонн/год</a:t>
            </a:r>
          </a:p>
          <a:p>
            <a:r>
              <a:rPr lang="ru-RU" b="1" dirty="0">
                <a:latin typeface="Times New Roman" pitchFamily="18" charset="0"/>
                <a:cs typeface="Times New Roman" pitchFamily="18" charset="0"/>
              </a:rPr>
              <a:t>Общее количество скотомест                                            –  545 голов</a:t>
            </a:r>
          </a:p>
          <a:p>
            <a:r>
              <a:rPr lang="ru-RU" b="1" dirty="0">
                <a:latin typeface="Times New Roman" pitchFamily="18" charset="0"/>
                <a:cs typeface="Times New Roman" pitchFamily="18" charset="0"/>
              </a:rPr>
              <a:t>             в том числе для дойных коров                             –  432 головы </a:t>
            </a:r>
          </a:p>
          <a:p>
            <a:r>
              <a:rPr lang="ru-RU" b="1" dirty="0">
                <a:latin typeface="Times New Roman" pitchFamily="18" charset="0"/>
                <a:cs typeface="Times New Roman" pitchFamily="18" charset="0"/>
              </a:rPr>
              <a:t>Расход корма на производство 1 л. молока                     –  не более 0,7 к.ед.</a:t>
            </a:r>
          </a:p>
          <a:p>
            <a:r>
              <a:rPr lang="ru-RU" b="1" dirty="0">
                <a:latin typeface="Times New Roman" pitchFamily="18" charset="0"/>
                <a:cs typeface="Times New Roman" pitchFamily="18" charset="0"/>
              </a:rPr>
              <a:t>Ориентировочная стоимость строительства                 –  11,3 млн. рублей</a:t>
            </a:r>
          </a:p>
          <a:p>
            <a:r>
              <a:rPr lang="ru-RU" b="1" dirty="0">
                <a:latin typeface="Times New Roman" pitchFamily="18" charset="0"/>
                <a:cs typeface="Times New Roman" pitchFamily="18" charset="0"/>
              </a:rPr>
              <a:t>Выручка от реализации молока		                 –  3,2 млн. рублей/год</a:t>
            </a:r>
          </a:p>
          <a:p>
            <a:r>
              <a:rPr lang="ru-RU" b="1" dirty="0">
                <a:latin typeface="Times New Roman" pitchFamily="18" charset="0"/>
                <a:cs typeface="Times New Roman" pitchFamily="18" charset="0"/>
              </a:rPr>
              <a:t>Срок строительства                                                            –  18 мес.</a:t>
            </a:r>
          </a:p>
          <a:p>
            <a:r>
              <a:rPr lang="ru-RU" b="1" dirty="0">
                <a:latin typeface="Times New Roman" pitchFamily="18" charset="0"/>
                <a:cs typeface="Times New Roman" pitchFamily="18" charset="0"/>
              </a:rPr>
              <a:t>Простой срок окупаемости                                                –  10,5 лет</a:t>
            </a: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5794"/>
            <a:ext cx="9144000" cy="385765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2918"/>
            <a:ext cx="9144000" cy="3857652"/>
          </a:xfrm>
          <a:prstGeom prst="rect">
            <a:avLst/>
          </a:prstGeom>
        </p:spPr>
      </p:pic>
      <p:sp>
        <p:nvSpPr>
          <p:cNvPr id="3" name="Прямоугольник 2"/>
          <p:cNvSpPr/>
          <p:nvPr/>
        </p:nvSpPr>
        <p:spPr>
          <a:xfrm>
            <a:off x="0" y="0"/>
            <a:ext cx="9144000" cy="677108"/>
          </a:xfrm>
          <a:prstGeom prst="rect">
            <a:avLst/>
          </a:prstGeom>
        </p:spPr>
        <p:txBody>
          <a:bodyPr wrap="square">
            <a:spAutoFit/>
          </a:bodyPr>
          <a:lstStyle/>
          <a:p>
            <a:pPr algn="ctr"/>
            <a:r>
              <a:rPr lang="en-US" sz="2000" b="1" dirty="0">
                <a:latin typeface="Times New Roman" pitchFamily="18" charset="0"/>
                <a:cs typeface="Times New Roman" pitchFamily="18" charset="0"/>
              </a:rPr>
              <a:t>Dairy farm milking herd on 545 heads of with a full plume.</a:t>
            </a:r>
            <a:endParaRPr lang="ru-RU" sz="2000" b="1" dirty="0">
              <a:latin typeface="Times New Roman" pitchFamily="18" charset="0"/>
              <a:cs typeface="Times New Roman" pitchFamily="18" charset="0"/>
            </a:endParaRPr>
          </a:p>
          <a:p>
            <a:pPr algn="ctr"/>
            <a:endParaRPr lang="ru-RU" b="1" dirty="0">
              <a:latin typeface="Times New Roman" pitchFamily="18" charset="0"/>
              <a:cs typeface="Times New Roman" pitchFamily="18" charset="0"/>
            </a:endParaRPr>
          </a:p>
        </p:txBody>
      </p:sp>
      <p:sp>
        <p:nvSpPr>
          <p:cNvPr id="4" name="Прямоугольник 3"/>
          <p:cNvSpPr/>
          <p:nvPr/>
        </p:nvSpPr>
        <p:spPr>
          <a:xfrm>
            <a:off x="0" y="4429132"/>
            <a:ext cx="9144000" cy="2585323"/>
          </a:xfrm>
          <a:prstGeom prst="rect">
            <a:avLst/>
          </a:prstGeom>
        </p:spPr>
        <p:txBody>
          <a:bodyPr wrap="square">
            <a:spAutoFit/>
          </a:bodyPr>
          <a:lstStyle/>
          <a:p>
            <a:r>
              <a:rPr lang="en-US" dirty="0"/>
              <a:t>Projected power of milk production</a:t>
            </a:r>
            <a:r>
              <a:rPr lang="ru-RU" dirty="0"/>
              <a:t>                                                           </a:t>
            </a:r>
            <a:r>
              <a:rPr lang="en-US" dirty="0"/>
              <a:t> – 5,1 thousand tons a year.</a:t>
            </a:r>
            <a:endParaRPr lang="ru-RU" dirty="0"/>
          </a:p>
          <a:p>
            <a:r>
              <a:rPr lang="en-US" dirty="0"/>
              <a:t>Total amount of cattle place </a:t>
            </a:r>
            <a:r>
              <a:rPr lang="ru-RU" dirty="0"/>
              <a:t>                                                                        </a:t>
            </a:r>
            <a:r>
              <a:rPr lang="en-US" dirty="0"/>
              <a:t>– 545 heads.</a:t>
            </a:r>
            <a:endParaRPr lang="ru-RU" dirty="0"/>
          </a:p>
          <a:p>
            <a:r>
              <a:rPr lang="en-US" dirty="0"/>
              <a:t>heads including milking cows </a:t>
            </a:r>
            <a:r>
              <a:rPr lang="ru-RU" dirty="0"/>
              <a:t>                                                                      </a:t>
            </a:r>
            <a:r>
              <a:rPr lang="en-US" dirty="0"/>
              <a:t>– 432 heads.</a:t>
            </a:r>
            <a:endParaRPr lang="ru-RU" dirty="0"/>
          </a:p>
          <a:p>
            <a:r>
              <a:rPr lang="en-US" dirty="0"/>
              <a:t>Feed consumption for production of 1 liter of milk</a:t>
            </a:r>
            <a:r>
              <a:rPr lang="ru-RU" dirty="0"/>
              <a:t>                                  </a:t>
            </a:r>
            <a:r>
              <a:rPr lang="en-US" dirty="0"/>
              <a:t>– not more than 0,7 kilo.</a:t>
            </a:r>
            <a:endParaRPr lang="ru-RU" dirty="0"/>
          </a:p>
          <a:p>
            <a:r>
              <a:rPr lang="en-US" dirty="0"/>
              <a:t>Estimated cost of construction </a:t>
            </a:r>
            <a:r>
              <a:rPr lang="ru-RU" dirty="0"/>
              <a:t>                                                                    </a:t>
            </a:r>
            <a:r>
              <a:rPr lang="en-US" dirty="0"/>
              <a:t>– 11,3 million </a:t>
            </a:r>
            <a:r>
              <a:rPr lang="en-US" dirty="0" err="1"/>
              <a:t>roubles</a:t>
            </a:r>
            <a:endParaRPr lang="ru-RU" dirty="0"/>
          </a:p>
          <a:p>
            <a:r>
              <a:rPr lang="en-US" dirty="0"/>
              <a:t>Revenue from milk sales </a:t>
            </a:r>
            <a:r>
              <a:rPr lang="ru-RU" dirty="0"/>
              <a:t>                                                                               -</a:t>
            </a:r>
            <a:r>
              <a:rPr lang="en-US" dirty="0"/>
              <a:t> 3,2 million </a:t>
            </a:r>
            <a:r>
              <a:rPr lang="en-US" dirty="0" err="1"/>
              <a:t>roubles</a:t>
            </a:r>
            <a:r>
              <a:rPr lang="en-US" dirty="0"/>
              <a:t> a year.</a:t>
            </a:r>
            <a:endParaRPr lang="ru-RU" dirty="0"/>
          </a:p>
          <a:p>
            <a:r>
              <a:rPr lang="en-US" dirty="0"/>
              <a:t>The terms of construction </a:t>
            </a:r>
            <a:r>
              <a:rPr lang="ru-RU" dirty="0"/>
              <a:t>                                                                           </a:t>
            </a:r>
            <a:r>
              <a:rPr lang="en-US" dirty="0"/>
              <a:t> - 18 months</a:t>
            </a:r>
            <a:endParaRPr lang="ru-RU" dirty="0"/>
          </a:p>
          <a:p>
            <a:r>
              <a:rPr lang="en-US" dirty="0"/>
              <a:t>Simple payback period </a:t>
            </a:r>
            <a:r>
              <a:rPr lang="ru-RU" dirty="0"/>
              <a:t>                                                                                  </a:t>
            </a:r>
            <a:r>
              <a:rPr lang="en-US" dirty="0"/>
              <a:t>– 10,5 year.</a:t>
            </a:r>
            <a:endParaRPr lang="ru-RU" dirty="0"/>
          </a:p>
          <a:p>
            <a:endParaRPr lang="ru-RU" b="1" dirty="0">
              <a:latin typeface="Times New Roman" pitchFamily="18" charset="0"/>
              <a:cs typeface="Times New Roman"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785794"/>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ru-RU" sz="2400" b="1" dirty="0">
                <a:latin typeface="Times New Roman" pitchFamily="18" charset="0"/>
                <a:cs typeface="Times New Roman" pitchFamily="18" charset="0"/>
              </a:rPr>
              <a:t>Доильно-молочный блок с установкой «Параллель»</a:t>
            </a:r>
          </a:p>
        </p:txBody>
      </p:sp>
      <p:pic>
        <p:nvPicPr>
          <p:cNvPr id="1027" name="Рисунок 1" descr="http://www.delaval.ru/ImageVaultFiles/id_24885/cf_13/Vakino.JPG"/>
          <p:cNvPicPr>
            <a:picLocks noChangeAspect="1" noChangeArrowheads="1"/>
          </p:cNvPicPr>
          <p:nvPr/>
        </p:nvPicPr>
        <p:blipFill>
          <a:blip r:embed="rId2"/>
          <a:srcRect/>
          <a:stretch>
            <a:fillRect/>
          </a:stretch>
        </p:blipFill>
        <p:spPr bwMode="auto">
          <a:xfrm>
            <a:off x="642910" y="857232"/>
            <a:ext cx="7643866" cy="3610024"/>
          </a:xfrm>
          <a:prstGeom prst="rect">
            <a:avLst/>
          </a:prstGeom>
          <a:noFill/>
          <a:ln w="9525">
            <a:noFill/>
            <a:miter lim="800000"/>
            <a:headEnd/>
            <a:tailEnd/>
          </a:ln>
        </p:spPr>
      </p:pic>
      <p:sp>
        <p:nvSpPr>
          <p:cNvPr id="8" name="Скругленный прямоугольник 7"/>
          <p:cNvSpPr/>
          <p:nvPr/>
        </p:nvSpPr>
        <p:spPr>
          <a:xfrm>
            <a:off x="357158" y="5805264"/>
            <a:ext cx="8286808" cy="909884"/>
          </a:xfrm>
          <a:prstGeom prst="roundRect">
            <a:avLst/>
          </a:prstGeom>
          <a:solidFill>
            <a:schemeClr val="accent1"/>
          </a:solidFill>
        </p:spPr>
        <p:style>
          <a:lnRef idx="3">
            <a:schemeClr val="lt1"/>
          </a:lnRef>
          <a:fillRef idx="1">
            <a:schemeClr val="accent1"/>
          </a:fillRef>
          <a:effectRef idx="1">
            <a:schemeClr val="accent1"/>
          </a:effectRef>
          <a:fontRef idx="minor">
            <a:schemeClr val="lt1"/>
          </a:fontRef>
        </p:style>
        <p:txBody>
          <a:bodyPr rtlCol="0" anchor="ctr"/>
          <a:lstStyle/>
          <a:p>
            <a:pPr algn="just"/>
            <a:r>
              <a:rPr lang="ru-RU" sz="2000" b="1" dirty="0">
                <a:latin typeface="Times New Roman" pitchFamily="18" charset="0"/>
                <a:cs typeface="Times New Roman" pitchFamily="18" charset="0"/>
              </a:rPr>
              <a:t>Доильная установка «Параллель» оснащена системой рекуперации тепла, позволяющей нагревать воду для промывки оборудования</a:t>
            </a: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785794"/>
            <a:ext cx="8784976" cy="5019470"/>
          </a:xfrm>
          <a:prstGeom prst="rect">
            <a:avLst/>
          </a:prstGeom>
        </p:spPr>
      </p:pic>
    </p:spTree>
    <p:extLst>
      <p:ext uri="{BB962C8B-B14F-4D97-AF65-F5344CB8AC3E}">
        <p14:creationId xmlns:p14="http://schemas.microsoft.com/office/powerpoint/2010/main" val="135859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785794"/>
            <a:ext cx="8784976" cy="5019470"/>
          </a:xfrm>
          <a:prstGeom prst="rect">
            <a:avLst/>
          </a:prstGeom>
        </p:spPr>
      </p:pic>
      <p:sp>
        <p:nvSpPr>
          <p:cNvPr id="3" name="Прямоугольник 2"/>
          <p:cNvSpPr/>
          <p:nvPr/>
        </p:nvSpPr>
        <p:spPr>
          <a:xfrm>
            <a:off x="0" y="0"/>
            <a:ext cx="9144000" cy="738664"/>
          </a:xfrm>
          <a:prstGeom prst="rect">
            <a:avLst/>
          </a:prstGeom>
        </p:spPr>
        <p:txBody>
          <a:bodyPr wrap="square">
            <a:spAutoFit/>
          </a:bodyPr>
          <a:lstStyle/>
          <a:p>
            <a:pPr algn="ctr"/>
            <a:r>
              <a:rPr lang="en-US" sz="2400" b="1" dirty="0">
                <a:latin typeface="Times New Roman" pitchFamily="18" charset="0"/>
                <a:cs typeface="Times New Roman" pitchFamily="18" charset="0"/>
              </a:rPr>
              <a:t>Milking and dairy machine with “Parallel” installation.</a:t>
            </a:r>
            <a:endParaRPr lang="ru-RU" sz="2400" b="1" dirty="0">
              <a:latin typeface="Times New Roman" pitchFamily="18" charset="0"/>
              <a:cs typeface="Times New Roman" pitchFamily="18" charset="0"/>
            </a:endParaRPr>
          </a:p>
          <a:p>
            <a:pPr algn="ctr"/>
            <a:endParaRPr lang="ru-RU" b="1" dirty="0">
              <a:latin typeface="Times New Roman" pitchFamily="18" charset="0"/>
              <a:cs typeface="Times New Roman" pitchFamily="18" charset="0"/>
            </a:endParaRPr>
          </a:p>
        </p:txBody>
      </p:sp>
      <p:sp>
        <p:nvSpPr>
          <p:cNvPr id="4" name="Прямоугольник 3"/>
          <p:cNvSpPr/>
          <p:nvPr/>
        </p:nvSpPr>
        <p:spPr>
          <a:xfrm>
            <a:off x="0" y="5929330"/>
            <a:ext cx="9144000" cy="984885"/>
          </a:xfrm>
          <a:prstGeom prst="rect">
            <a:avLst/>
          </a:prstGeom>
        </p:spPr>
        <p:txBody>
          <a:bodyPr wrap="square">
            <a:spAutoFit/>
          </a:bodyPr>
          <a:lstStyle/>
          <a:p>
            <a:pPr algn="just"/>
            <a:r>
              <a:rPr lang="en-US" sz="2000" b="1" dirty="0">
                <a:latin typeface="Times New Roman" pitchFamily="18" charset="0"/>
                <a:cs typeface="Times New Roman" pitchFamily="18" charset="0"/>
              </a:rPr>
              <a:t>The milking installation “Parallel” is supplied with a system of heat recovery, which allows to heat water for washing equipment. </a:t>
            </a:r>
            <a:endParaRPr lang="ru-RU" sz="2000" b="1" dirty="0">
              <a:latin typeface="Times New Roman" pitchFamily="18" charset="0"/>
              <a:cs typeface="Times New Roman" pitchFamily="18" charset="0"/>
            </a:endParaRPr>
          </a:p>
          <a:p>
            <a:pPr algn="just"/>
            <a:endParaRPr lang="ru-RU" b="1" dirty="0">
              <a:latin typeface="Times New Roman" pitchFamily="18" charset="0"/>
              <a:cs typeface="Times New Roman"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487172181"/>
              </p:ext>
            </p:extLst>
          </p:nvPr>
        </p:nvGraphicFramePr>
        <p:xfrm>
          <a:off x="0" y="-27384"/>
          <a:ext cx="9144000" cy="7193280"/>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20000"/>
                    </a:ext>
                  </a:extLst>
                </a:gridCol>
              </a:tblGrid>
              <a:tr h="6885384">
                <a:tc>
                  <a:txBody>
                    <a:bodyPr/>
                    <a:lstStyle/>
                    <a:p>
                      <a:pPr algn="ctr"/>
                      <a:r>
                        <a:rPr lang="ru-RU" sz="1800" b="1" kern="1200" dirty="0">
                          <a:solidFill>
                            <a:srgbClr val="FFFF00"/>
                          </a:solidFill>
                          <a:effectLst/>
                          <a:latin typeface="Times New Roman" pitchFamily="18" charset="0"/>
                          <a:ea typeface="+mn-ea"/>
                          <a:cs typeface="Times New Roman" pitchFamily="18" charset="0"/>
                        </a:rPr>
                        <a:t>Проект «</a:t>
                      </a:r>
                      <a:r>
                        <a:rPr lang="x-none" sz="1800" b="1" kern="1200">
                          <a:solidFill>
                            <a:srgbClr val="FFFF00"/>
                          </a:solidFill>
                          <a:effectLst/>
                          <a:latin typeface="Times New Roman" pitchFamily="18" charset="0"/>
                          <a:ea typeface="+mn-ea"/>
                          <a:cs typeface="Times New Roman" pitchFamily="18" charset="0"/>
                        </a:rPr>
                        <a:t>Строительство молочно-товарной фермы на 545 голов </a:t>
                      </a:r>
                      <a:endParaRPr lang="ru-RU" sz="1800" b="1" kern="1200" dirty="0">
                        <a:solidFill>
                          <a:srgbClr val="FFFF00"/>
                        </a:solidFill>
                        <a:effectLst/>
                        <a:latin typeface="Times New Roman" pitchFamily="18" charset="0"/>
                        <a:ea typeface="+mn-ea"/>
                        <a:cs typeface="Times New Roman" pitchFamily="18" charset="0"/>
                      </a:endParaRPr>
                    </a:p>
                    <a:p>
                      <a:pPr algn="ctr"/>
                      <a:r>
                        <a:rPr lang="ru-RU" sz="1800" b="1" kern="1200" dirty="0">
                          <a:solidFill>
                            <a:srgbClr val="FFFF00"/>
                          </a:solidFill>
                          <a:effectLst/>
                          <a:latin typeface="Times New Roman" pitchFamily="18" charset="0"/>
                          <a:ea typeface="+mn-ea"/>
                          <a:cs typeface="Times New Roman" pitchFamily="18" charset="0"/>
                        </a:rPr>
                        <a:t>с выращиванием ремонтного молодняка»</a:t>
                      </a:r>
                      <a:r>
                        <a:rPr lang="ru-RU" sz="1800" b="1" kern="1200" dirty="0">
                          <a:solidFill>
                            <a:schemeClr val="lt1"/>
                          </a:solidFill>
                          <a:effectLst/>
                          <a:latin typeface="+mn-lt"/>
                          <a:ea typeface="+mn-ea"/>
                          <a:cs typeface="+mn-cs"/>
                        </a:rPr>
                        <a:t> </a:t>
                      </a:r>
                    </a:p>
                    <a:p>
                      <a:pPr algn="just"/>
                      <a:r>
                        <a:rPr lang="ru-RU" sz="1900" b="1" kern="1200" dirty="0">
                          <a:solidFill>
                            <a:schemeClr val="lt1"/>
                          </a:solidFill>
                          <a:effectLst/>
                          <a:latin typeface="Times New Roman" pitchFamily="18" charset="0"/>
                          <a:ea typeface="+mn-ea"/>
                          <a:cs typeface="Times New Roman" pitchFamily="18" charset="0"/>
                        </a:rPr>
                        <a:t>Инвестиционный проект преследует следующие цели:</a:t>
                      </a:r>
                    </a:p>
                    <a:p>
                      <a:pPr lvl="0" algn="just"/>
                      <a:r>
                        <a:rPr lang="ru-RU" sz="1900" b="1" kern="1200" dirty="0">
                          <a:solidFill>
                            <a:schemeClr val="lt1"/>
                          </a:solidFill>
                          <a:effectLst/>
                          <a:latin typeface="Times New Roman" pitchFamily="18" charset="0"/>
                          <a:ea typeface="+mn-ea"/>
                          <a:cs typeface="Times New Roman" pitchFamily="18" charset="0"/>
                        </a:rPr>
                        <a:t>                 модернизацию и техническое перевооружение производства;</a:t>
                      </a:r>
                    </a:p>
                    <a:p>
                      <a:pPr lvl="0" algn="just"/>
                      <a:r>
                        <a:rPr lang="ru-RU" sz="1900" b="1" kern="1200" dirty="0">
                          <a:solidFill>
                            <a:schemeClr val="lt1"/>
                          </a:solidFill>
                          <a:effectLst/>
                          <a:latin typeface="Times New Roman" pitchFamily="18" charset="0"/>
                          <a:ea typeface="+mn-ea"/>
                          <a:cs typeface="Times New Roman" pitchFamily="18" charset="0"/>
                        </a:rPr>
                        <a:t>                 снижение энергоемкости и материалоемкости производства;</a:t>
                      </a:r>
                    </a:p>
                    <a:p>
                      <a:pPr lvl="0" algn="just"/>
                      <a:r>
                        <a:rPr lang="ru-RU" sz="1900" b="1" kern="1200" dirty="0">
                          <a:solidFill>
                            <a:schemeClr val="lt1"/>
                          </a:solidFill>
                          <a:effectLst/>
                          <a:latin typeface="Times New Roman" pitchFamily="18" charset="0"/>
                          <a:ea typeface="+mn-ea"/>
                          <a:cs typeface="Times New Roman" pitchFamily="18" charset="0"/>
                        </a:rPr>
                        <a:t>                 повышение продуктивности производства;</a:t>
                      </a:r>
                    </a:p>
                    <a:p>
                      <a:pPr lvl="0" algn="just"/>
                      <a:r>
                        <a:rPr lang="ru-RU" sz="1900" b="1" kern="1200" dirty="0">
                          <a:solidFill>
                            <a:schemeClr val="lt1"/>
                          </a:solidFill>
                          <a:effectLst/>
                          <a:latin typeface="Times New Roman" pitchFamily="18" charset="0"/>
                          <a:ea typeface="+mn-ea"/>
                          <a:cs typeface="Times New Roman" pitchFamily="18" charset="0"/>
                        </a:rPr>
                        <a:t>                 увеличение производственного потенциала предприятия;</a:t>
                      </a:r>
                    </a:p>
                    <a:p>
                      <a:pPr lvl="0" algn="just"/>
                      <a:r>
                        <a:rPr lang="ru-RU" sz="1900" b="1" kern="1200" dirty="0">
                          <a:solidFill>
                            <a:schemeClr val="lt1"/>
                          </a:solidFill>
                          <a:effectLst/>
                          <a:latin typeface="Times New Roman" pitchFamily="18" charset="0"/>
                          <a:ea typeface="+mn-ea"/>
                          <a:cs typeface="Times New Roman" pitchFamily="18" charset="0"/>
                        </a:rPr>
                        <a:t>                 повышение рентабельности производства и продаж;</a:t>
                      </a:r>
                    </a:p>
                    <a:p>
                      <a:pPr lvl="0" algn="just"/>
                      <a:r>
                        <a:rPr lang="ru-RU" sz="1900" b="1" kern="1200" dirty="0">
                          <a:solidFill>
                            <a:schemeClr val="lt1"/>
                          </a:solidFill>
                          <a:effectLst/>
                          <a:latin typeface="Times New Roman" pitchFamily="18" charset="0"/>
                          <a:ea typeface="+mn-ea"/>
                          <a:cs typeface="Times New Roman" pitchFamily="18" charset="0"/>
                        </a:rPr>
                        <a:t>                 увеличение конкурентоспособности продукции;</a:t>
                      </a:r>
                    </a:p>
                    <a:p>
                      <a:pPr lvl="0" algn="just"/>
                      <a:r>
                        <a:rPr lang="ru-RU" sz="1900" b="1" kern="1200" dirty="0">
                          <a:solidFill>
                            <a:schemeClr val="lt1"/>
                          </a:solidFill>
                          <a:effectLst/>
                          <a:latin typeface="Times New Roman" pitchFamily="18" charset="0"/>
                          <a:ea typeface="+mn-ea"/>
                          <a:cs typeface="Times New Roman" pitchFamily="18" charset="0"/>
                        </a:rPr>
                        <a:t>                 повышение заработной платы и жизненного уровня работников предприятия, улучшение условий труда и быта занятых на предприятии.</a:t>
                      </a:r>
                    </a:p>
                    <a:p>
                      <a:pPr algn="just"/>
                      <a:r>
                        <a:rPr lang="ru-RU" sz="1900" b="1" kern="1200" dirty="0">
                          <a:solidFill>
                            <a:schemeClr val="lt1"/>
                          </a:solidFill>
                          <a:effectLst/>
                          <a:latin typeface="Times New Roman" pitchFamily="18" charset="0"/>
                          <a:ea typeface="+mn-ea"/>
                          <a:cs typeface="Times New Roman" pitchFamily="18" charset="0"/>
                        </a:rPr>
                        <a:t>        </a:t>
                      </a:r>
                      <a:r>
                        <a:rPr lang="ru-RU" sz="2000" b="1" kern="1200" dirty="0">
                          <a:solidFill>
                            <a:schemeClr val="lt1"/>
                          </a:solidFill>
                          <a:effectLst/>
                          <a:latin typeface="Times New Roman" pitchFamily="18" charset="0"/>
                          <a:ea typeface="+mn-ea"/>
                          <a:cs typeface="Times New Roman" pitchFamily="18" charset="0"/>
                        </a:rPr>
                        <a:t>Проектом предусмотрено строительство: двух коровников беспривязного содержания на 432 головы (один коровник на 288 голов, второй коровник - на 144 головы с родильным отделением), доильно-молочного блока, стационара, амбулатории, цеха сухостойных коров с телятником, открытого профилактория для телят, выгульных площадок, площадок для временного хранения навоза, траншей для силоса (сенажа), площадок для складирования рулонов сена и соломы, автовесов, навеса для дров, водонапорной башни, двух </a:t>
                      </a:r>
                      <a:r>
                        <a:rPr lang="ru-RU" sz="2000" b="1" kern="1200" dirty="0" err="1">
                          <a:solidFill>
                            <a:schemeClr val="lt1"/>
                          </a:solidFill>
                          <a:effectLst/>
                          <a:latin typeface="Times New Roman" pitchFamily="18" charset="0"/>
                          <a:ea typeface="+mn-ea"/>
                          <a:cs typeface="Times New Roman" pitchFamily="18" charset="0"/>
                        </a:rPr>
                        <a:t>артскважин</a:t>
                      </a:r>
                      <a:r>
                        <a:rPr lang="ru-RU" sz="2000" b="1" kern="1200" dirty="0">
                          <a:solidFill>
                            <a:schemeClr val="lt1"/>
                          </a:solidFill>
                          <a:effectLst/>
                          <a:latin typeface="Times New Roman" pitchFamily="18" charset="0"/>
                          <a:ea typeface="+mn-ea"/>
                          <a:cs typeface="Times New Roman" pitchFamily="18" charset="0"/>
                        </a:rPr>
                        <a:t>, трансформаторной подстанции, въездных </a:t>
                      </a:r>
                      <a:r>
                        <a:rPr lang="ru-RU" sz="2000" b="1" kern="1200" dirty="0" err="1">
                          <a:solidFill>
                            <a:schemeClr val="lt1"/>
                          </a:solidFill>
                          <a:effectLst/>
                          <a:latin typeface="Times New Roman" pitchFamily="18" charset="0"/>
                          <a:ea typeface="+mn-ea"/>
                          <a:cs typeface="Times New Roman" pitchFamily="18" charset="0"/>
                        </a:rPr>
                        <a:t>дезбарьеров</a:t>
                      </a:r>
                      <a:r>
                        <a:rPr lang="ru-RU" sz="2000" b="1" kern="1200" dirty="0">
                          <a:solidFill>
                            <a:schemeClr val="lt1"/>
                          </a:solidFill>
                          <a:effectLst/>
                          <a:latin typeface="Times New Roman" pitchFamily="18" charset="0"/>
                          <a:ea typeface="+mn-ea"/>
                          <a:cs typeface="Times New Roman" pitchFamily="18" charset="0"/>
                        </a:rPr>
                        <a:t>, площадки для отдыха, площадки для установки контейнеров ТБО, площадки для золы, пожарных резервуаров, эстакады для погрузки животных на машины, насосной станции противопожарного водоснабжения, обезжелезивания, жижесборников, дезинфектора.</a:t>
                      </a:r>
                    </a:p>
                    <a:p>
                      <a:pPr algn="ctr"/>
                      <a:endParaRPr lang="ru-RU" sz="1900" b="1" kern="1200" dirty="0">
                        <a:solidFill>
                          <a:srgbClr val="FFFF00"/>
                        </a:solidFill>
                        <a:effectLst/>
                        <a:latin typeface="Times New Roman" pitchFamily="18" charset="0"/>
                        <a:ea typeface="+mn-ea"/>
                        <a:cs typeface="Times New Roman" pitchFamily="18" charset="0"/>
                      </a:endParaRPr>
                    </a:p>
                  </a:txBody>
                  <a:tcPr/>
                </a:tc>
                <a:extLst>
                  <a:ext uri="{0D108BD9-81ED-4DB2-BD59-A6C34878D82A}">
                    <a16:rowId xmlns:a16="http://schemas.microsoft.com/office/drawing/2014/main" val="10000"/>
                  </a:ext>
                </a:extLst>
              </a:tr>
            </a:tbl>
          </a:graphicData>
        </a:graphic>
      </p:graphicFrame>
      <p:sp>
        <p:nvSpPr>
          <p:cNvPr id="5" name="Штриховая стрелка вправо 4"/>
          <p:cNvSpPr/>
          <p:nvPr/>
        </p:nvSpPr>
        <p:spPr>
          <a:xfrm>
            <a:off x="581506" y="908720"/>
            <a:ext cx="259200" cy="18000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трелка вправо 5"/>
          <p:cNvSpPr/>
          <p:nvPr/>
        </p:nvSpPr>
        <p:spPr>
          <a:xfrm>
            <a:off x="581506" y="1178760"/>
            <a:ext cx="259200" cy="18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трелка вправо 6"/>
          <p:cNvSpPr/>
          <p:nvPr/>
        </p:nvSpPr>
        <p:spPr>
          <a:xfrm>
            <a:off x="581506" y="1484784"/>
            <a:ext cx="259200" cy="18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трелка вправо 7"/>
          <p:cNvSpPr/>
          <p:nvPr/>
        </p:nvSpPr>
        <p:spPr>
          <a:xfrm>
            <a:off x="534972" y="1772816"/>
            <a:ext cx="259200" cy="18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трелка вправо 8"/>
          <p:cNvSpPr/>
          <p:nvPr/>
        </p:nvSpPr>
        <p:spPr>
          <a:xfrm>
            <a:off x="479884" y="2042856"/>
            <a:ext cx="259200" cy="18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право 9"/>
          <p:cNvSpPr/>
          <p:nvPr/>
        </p:nvSpPr>
        <p:spPr>
          <a:xfrm>
            <a:off x="479884" y="2330888"/>
            <a:ext cx="259200" cy="18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право 10"/>
          <p:cNvSpPr/>
          <p:nvPr/>
        </p:nvSpPr>
        <p:spPr>
          <a:xfrm>
            <a:off x="542759" y="2600928"/>
            <a:ext cx="259200" cy="18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486586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ChangeArrowheads="1"/>
          </p:cNvSpPr>
          <p:nvPr/>
        </p:nvSpPr>
        <p:spPr bwMode="auto">
          <a:xfrm>
            <a:off x="0" y="0"/>
            <a:ext cx="9144000" cy="64325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228600" algn="l"/>
                <a:tab pos="449263" algn="l"/>
              </a:tabLst>
            </a:pPr>
            <a:r>
              <a:rPr kumimoji="0" lang="en-US" sz="2400"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Project </a:t>
            </a:r>
            <a:r>
              <a:rPr kumimoji="0" lang="ru-RU" sz="2400"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a:t>
            </a:r>
            <a:r>
              <a:rPr kumimoji="0" lang="en-US" sz="2400"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Construction of a dairy farm on 545 heads with the cultivation of repair young growth</a:t>
            </a:r>
            <a:r>
              <a:rPr kumimoji="0" lang="ru-RU" sz="2400"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a:t>
            </a:r>
          </a:p>
          <a:p>
            <a:pPr marL="0" marR="0" lvl="0" indent="0" algn="ctr" defTabSz="914400" rtl="0" eaLnBrk="1" fontAlgn="base" latinLnBrk="0" hangingPunct="1">
              <a:lnSpc>
                <a:spcPct val="100000"/>
              </a:lnSpc>
              <a:spcBef>
                <a:spcPct val="0"/>
              </a:spcBef>
              <a:spcAft>
                <a:spcPct val="0"/>
              </a:spcAft>
              <a:buClrTx/>
              <a:buSzTx/>
              <a:tabLst>
                <a:tab pos="228600" algn="l"/>
                <a:tab pos="449263" algn="l"/>
              </a:tabLst>
            </a:pPr>
            <a:endParaRPr kumimoji="0" lang="ru-RU"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228600" algn="l"/>
                <a:tab pos="449263" algn="l"/>
              </a:tabLst>
            </a:pPr>
            <a:r>
              <a:rPr kumimoji="0" lang="en-US" sz="2000"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This investment project has the following aims:</a:t>
            </a:r>
            <a:br>
              <a:rPr kumimoji="0" lang="en-US" sz="2000"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br>
            <a:r>
              <a:rPr kumimoji="0" lang="en-US" sz="2000"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 modernization and technical rearmament of production</a:t>
            </a:r>
            <a:br>
              <a:rPr kumimoji="0" lang="en-US" sz="2000"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br>
            <a:r>
              <a:rPr kumimoji="0" lang="en-US" sz="2000"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 reduction of energy intensity and materials consumption</a:t>
            </a:r>
            <a:br>
              <a:rPr kumimoji="0" lang="en-US" sz="2000"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br>
            <a:r>
              <a:rPr kumimoji="0" lang="en-US" sz="2000"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 increase of productivity</a:t>
            </a:r>
            <a:br>
              <a:rPr kumimoji="0" lang="en-US" sz="2000"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br>
            <a:r>
              <a:rPr kumimoji="0" lang="en-US" sz="2000"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 increase of productive potential of the enterprise</a:t>
            </a:r>
            <a:br>
              <a:rPr kumimoji="0" lang="en-US" sz="2000"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br>
            <a:r>
              <a:rPr kumimoji="0" lang="en-US" sz="2000"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 increase of profitability of production and sales</a:t>
            </a:r>
            <a:br>
              <a:rPr kumimoji="0" lang="en-US" sz="2000"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br>
            <a:r>
              <a:rPr kumimoji="0" lang="en-US" sz="2000"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 increase of </a:t>
            </a:r>
            <a:r>
              <a:rPr kumimoji="0" lang="en-US" sz="2000" b="0" i="0" u="none" strike="noStrike" cap="none" normalizeH="0" baseline="0" dirty="0" err="1">
                <a:ln>
                  <a:noFill/>
                </a:ln>
                <a:solidFill>
                  <a:srgbClr val="000000"/>
                </a:solidFill>
                <a:effectLst/>
                <a:latin typeface="Times New Roman" pitchFamily="18" charset="0"/>
                <a:ea typeface="Calibri" pitchFamily="34" charset="0"/>
                <a:cs typeface="Times New Roman" pitchFamily="18" charset="0"/>
              </a:rPr>
              <a:t>competitivenesses</a:t>
            </a:r>
            <a:r>
              <a:rPr kumimoji="0" lang="en-US" sz="2000"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 of production</a:t>
            </a:r>
            <a:br>
              <a:rPr kumimoji="0" lang="en-US" sz="2000"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br>
            <a:r>
              <a:rPr kumimoji="0" lang="en-US" sz="2000"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 increase of salaries and the living levels of the stuff, improvement of </a:t>
            </a:r>
            <a:r>
              <a:rPr kumimoji="0" lang="en-US" sz="2000" b="0" i="0" u="none" strike="noStrike" cap="none" normalizeH="0" baseline="0" dirty="0" err="1">
                <a:ln>
                  <a:noFill/>
                </a:ln>
                <a:solidFill>
                  <a:srgbClr val="000000"/>
                </a:solidFill>
                <a:effectLst/>
                <a:latin typeface="Times New Roman" pitchFamily="18" charset="0"/>
                <a:ea typeface="Calibri" pitchFamily="34" charset="0"/>
                <a:cs typeface="Times New Roman" pitchFamily="18" charset="0"/>
              </a:rPr>
              <a:t>labour</a:t>
            </a:r>
            <a:r>
              <a:rPr kumimoji="0" lang="en-US" sz="2000"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 conditions of the stuff.</a:t>
            </a:r>
            <a:br>
              <a:rPr kumimoji="0" lang="en-US" sz="2000"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br>
            <a:r>
              <a:rPr kumimoji="0" lang="ru-RU" sz="2000"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The project provided the construction of 2 barns of loose housing for 432 heads (the first for 288 heads, the second is for 144 heads), milking and dairy house, stationary, </a:t>
            </a:r>
            <a:r>
              <a:rPr kumimoji="0" lang="en-US" sz="2000" b="0" i="0" u="none" strike="noStrike" cap="none" normalizeH="0" baseline="0" dirty="0" err="1">
                <a:ln>
                  <a:noFill/>
                </a:ln>
                <a:solidFill>
                  <a:srgbClr val="000000"/>
                </a:solidFill>
                <a:effectLst/>
                <a:latin typeface="Times New Roman" pitchFamily="18" charset="0"/>
                <a:ea typeface="Calibri" pitchFamily="34" charset="0"/>
                <a:cs typeface="Times New Roman" pitchFamily="18" charset="0"/>
              </a:rPr>
              <a:t>clinic,the</a:t>
            </a:r>
            <a:r>
              <a:rPr kumimoji="0" lang="en-US" sz="2000"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 house for dry cows with calves, the open </a:t>
            </a:r>
            <a:r>
              <a:rPr kumimoji="0" lang="en-US" sz="2000" b="0" i="0" u="none" strike="noStrike" cap="none" normalizeH="0" baseline="0" dirty="0" err="1">
                <a:ln>
                  <a:noFill/>
                </a:ln>
                <a:solidFill>
                  <a:srgbClr val="000000"/>
                </a:solidFill>
                <a:effectLst/>
                <a:latin typeface="Times New Roman" pitchFamily="18" charset="0"/>
                <a:ea typeface="Calibri" pitchFamily="34" charset="0"/>
                <a:cs typeface="Times New Roman" pitchFamily="18" charset="0"/>
              </a:rPr>
              <a:t>preventorium</a:t>
            </a:r>
            <a:r>
              <a:rPr kumimoji="0" lang="en-US" sz="2000"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 for the calves, walking grounds, grounds for temporary storage of manure, trenches for silage, grounds for </a:t>
            </a:r>
            <a:r>
              <a:rPr kumimoji="0" lang="en-US" sz="2000" b="0" i="0" u="none" strike="noStrike" cap="none" normalizeH="0" baseline="0" dirty="0" err="1">
                <a:ln>
                  <a:noFill/>
                </a:ln>
                <a:solidFill>
                  <a:srgbClr val="000000"/>
                </a:solidFill>
                <a:effectLst/>
                <a:latin typeface="Times New Roman" pitchFamily="18" charset="0"/>
                <a:ea typeface="Calibri" pitchFamily="34" charset="0"/>
                <a:cs typeface="Times New Roman" pitchFamily="18" charset="0"/>
              </a:rPr>
              <a:t>storaging</a:t>
            </a:r>
            <a:r>
              <a:rPr kumimoji="0" lang="en-US" sz="2000"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 rolls of hay, the scales, the woodshed, water tower, 2 artesian wells, transformer substation, grounds for recreation, grounds for containers TBO, grounds for ash, fire tanks, ramps for loading animals on trucks, pumping station of </a:t>
            </a:r>
            <a:r>
              <a:rPr kumimoji="0" lang="en-US" sz="2000" b="0" i="0" u="none" strike="noStrike" cap="none" normalizeH="0" baseline="0" dirty="0" err="1">
                <a:ln>
                  <a:noFill/>
                </a:ln>
                <a:solidFill>
                  <a:srgbClr val="000000"/>
                </a:solidFill>
                <a:effectLst/>
                <a:latin typeface="Times New Roman" pitchFamily="18" charset="0"/>
                <a:ea typeface="Calibri" pitchFamily="34" charset="0"/>
                <a:cs typeface="Times New Roman" pitchFamily="18" charset="0"/>
              </a:rPr>
              <a:t>untifire</a:t>
            </a:r>
            <a:r>
              <a:rPr kumimoji="0" lang="en-US" sz="2000"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 water supply, </a:t>
            </a:r>
            <a:r>
              <a:rPr kumimoji="0" lang="en-US" sz="2000" b="0" i="0" u="none" strike="noStrike" cap="none" normalizeH="0" baseline="0" dirty="0" err="1">
                <a:ln>
                  <a:noFill/>
                </a:ln>
                <a:solidFill>
                  <a:srgbClr val="000000"/>
                </a:solidFill>
                <a:effectLst/>
                <a:latin typeface="Times New Roman" pitchFamily="18" charset="0"/>
                <a:ea typeface="Calibri" pitchFamily="34" charset="0"/>
                <a:cs typeface="Times New Roman" pitchFamily="18" charset="0"/>
              </a:rPr>
              <a:t>deferrizations</a:t>
            </a:r>
            <a:r>
              <a:rPr kumimoji="0" lang="en-US" sz="2000" b="0" i="0" u="none" strike="noStrike" cap="none" normalizeH="0" baseline="0" dirty="0">
                <a:ln>
                  <a:noFill/>
                </a:ln>
                <a:solidFill>
                  <a:srgbClr val="000000"/>
                </a:solidFill>
                <a:effectLst/>
                <a:latin typeface="Times New Roman" pitchFamily="18" charset="0"/>
                <a:ea typeface="Calibri" pitchFamily="34" charset="0"/>
                <a:cs typeface="Times New Roman" pitchFamily="18" charset="0"/>
              </a:rPr>
              <a:t> station, liquid tanks, disinfection system.</a:t>
            </a:r>
            <a:endParaRPr kumimoji="0" lang="en-US" sz="20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0" y="1142984"/>
            <a:ext cx="9144000" cy="928694"/>
          </a:xfrm>
        </p:spPr>
        <p:txBody>
          <a:bodyPr>
            <a:normAutofit fontScale="90000"/>
          </a:bodyPr>
          <a:lstStyle/>
          <a:p>
            <a:pPr algn="ctr"/>
            <a:r>
              <a:rPr lang="ru-RU" dirty="0">
                <a:latin typeface="Times New Roman" pitchFamily="18" charset="0"/>
                <a:cs typeface="Times New Roman" pitchFamily="18" charset="0"/>
              </a:rPr>
              <a:t>Неиспользуемое имущество, предлагаемое к реализации для развития предпринимательской деятельности</a:t>
            </a:r>
            <a:br>
              <a:rPr lang="ru-RU" dirty="0">
                <a:latin typeface="Times New Roman" pitchFamily="18" charset="0"/>
                <a:cs typeface="Times New Roman" pitchFamily="18" charset="0"/>
              </a:rPr>
            </a:br>
            <a:br>
              <a:rPr lang="ru-RU" dirty="0"/>
            </a:br>
            <a:r>
              <a:rPr lang="ru-RU" sz="1900" b="0" dirty="0">
                <a:latin typeface="Times New Roman" pitchFamily="18" charset="0"/>
                <a:cs typeface="Times New Roman" pitchFamily="18" charset="0"/>
              </a:rPr>
              <a:t>Комплекс капитальных строений (1 здание 5 сооружений) (ввод в эксплуатацию в 1976 году)</a:t>
            </a:r>
            <a:br>
              <a:rPr lang="ru-RU" sz="1900" b="0" dirty="0">
                <a:latin typeface="Times New Roman" pitchFamily="18" charset="0"/>
                <a:cs typeface="Times New Roman" pitchFamily="18" charset="0"/>
              </a:rPr>
            </a:br>
            <a:r>
              <a:rPr lang="ru-RU" sz="1900" b="0" dirty="0">
                <a:latin typeface="Times New Roman" pitchFamily="18" charset="0"/>
                <a:cs typeface="Times New Roman" pitchFamily="18" charset="0"/>
              </a:rPr>
              <a:t>Адрес: Витебская область, Дубровенский район, </a:t>
            </a:r>
            <a:r>
              <a:rPr lang="ru-RU" sz="1900" b="0" dirty="0" err="1">
                <a:latin typeface="Times New Roman" pitchFamily="18" charset="0"/>
                <a:cs typeface="Times New Roman" pitchFamily="18" charset="0"/>
              </a:rPr>
              <a:t>аг.Россасно</a:t>
            </a:r>
            <a:r>
              <a:rPr lang="ru-RU" sz="1900" b="0" dirty="0">
                <a:latin typeface="Times New Roman" pitchFamily="18" charset="0"/>
                <a:cs typeface="Times New Roman" pitchFamily="18" charset="0"/>
              </a:rPr>
              <a:t>, ул.Школьная,3</a:t>
            </a:r>
            <a:br>
              <a:rPr lang="ru-RU" sz="1900" b="0" dirty="0">
                <a:latin typeface="Times New Roman" pitchFamily="18" charset="0"/>
                <a:cs typeface="Times New Roman" pitchFamily="18" charset="0"/>
              </a:rPr>
            </a:br>
            <a:endParaRPr lang="ru-RU" sz="1900" b="0" dirty="0">
              <a:latin typeface="Times New Roman" pitchFamily="18" charset="0"/>
              <a:cs typeface="Times New Roman" pitchFamily="18" charset="0"/>
            </a:endParaRPr>
          </a:p>
        </p:txBody>
      </p:sp>
      <p:pic>
        <p:nvPicPr>
          <p:cNvPr id="7" name="Содержимое 6" descr="_DSC0016.JPG"/>
          <p:cNvPicPr>
            <a:picLocks noGrp="1" noChangeAspect="1"/>
          </p:cNvPicPr>
          <p:nvPr>
            <p:ph idx="1"/>
          </p:nvPr>
        </p:nvPicPr>
        <p:blipFill>
          <a:blip r:embed="rId2" cstate="print"/>
          <a:stretch>
            <a:fillRect/>
          </a:stretch>
        </p:blipFill>
        <p:spPr>
          <a:xfrm>
            <a:off x="112682" y="2172144"/>
            <a:ext cx="5357850" cy="3500462"/>
          </a:xfrm>
        </p:spPr>
      </p:pic>
      <p:sp>
        <p:nvSpPr>
          <p:cNvPr id="6" name="Текст 5"/>
          <p:cNvSpPr>
            <a:spLocks noGrp="1"/>
          </p:cNvSpPr>
          <p:nvPr>
            <p:ph type="body" sz="half" idx="2"/>
          </p:nvPr>
        </p:nvSpPr>
        <p:spPr>
          <a:xfrm>
            <a:off x="5500694" y="2143116"/>
            <a:ext cx="3465513" cy="3857652"/>
          </a:xfrm>
        </p:spPr>
        <p:txBody>
          <a:bodyPr/>
          <a:lstStyle/>
          <a:p>
            <a:pPr algn="just"/>
            <a:endParaRPr lang="ru-RU" sz="1500" dirty="0">
              <a:latin typeface="Times New Roman" pitchFamily="18" charset="0"/>
              <a:cs typeface="Times New Roman" pitchFamily="18" charset="0"/>
            </a:endParaRPr>
          </a:p>
          <a:p>
            <a:pPr algn="just"/>
            <a:endParaRPr lang="ru-RU" sz="1500" dirty="0">
              <a:latin typeface="Times New Roman" pitchFamily="18" charset="0"/>
              <a:cs typeface="Times New Roman" pitchFamily="18" charset="0"/>
            </a:endParaRPr>
          </a:p>
          <a:p>
            <a:pPr algn="just"/>
            <a:r>
              <a:rPr lang="ru-RU" sz="1500" dirty="0">
                <a:latin typeface="Times New Roman" pitchFamily="18" charset="0"/>
                <a:cs typeface="Times New Roman" pitchFamily="18" charset="0"/>
              </a:rPr>
              <a:t>КРАТКАЯ ХАРАКТЕРИСТИКА</a:t>
            </a:r>
          </a:p>
          <a:p>
            <a:pPr algn="just"/>
            <a:r>
              <a:rPr lang="ru-RU" sz="1500" dirty="0">
                <a:latin typeface="Times New Roman" pitchFamily="18" charset="0"/>
                <a:cs typeface="Times New Roman" pitchFamily="18" charset="0"/>
              </a:rPr>
              <a:t>Капитальное строение с инвентарным 241/С-7114 с четырьмя крыльцами, подвалом, площадкой, закрытым пожарным водоемом, двухэтажное кирпичное, фундамент </a:t>
            </a:r>
            <a:r>
              <a:rPr lang="ru-RU" sz="1500" dirty="0" err="1">
                <a:latin typeface="Times New Roman" pitchFamily="18" charset="0"/>
                <a:cs typeface="Times New Roman" pitchFamily="18" charset="0"/>
              </a:rPr>
              <a:t>бутобентонный</a:t>
            </a:r>
            <a:r>
              <a:rPr lang="ru-RU" sz="1500" dirty="0">
                <a:latin typeface="Times New Roman" pitchFamily="18" charset="0"/>
                <a:cs typeface="Times New Roman" pitchFamily="18" charset="0"/>
              </a:rPr>
              <a:t>, перекрытия ж/б, крыша рулонные кровельные материалы. Земельный участок, общей площадью 1,9080 га, сроком аренды на 50 лет. Ограничение в использовании в связи с расположением в </a:t>
            </a:r>
            <a:r>
              <a:rPr lang="ru-RU" sz="1500" dirty="0" err="1">
                <a:latin typeface="Times New Roman" pitchFamily="18" charset="0"/>
                <a:cs typeface="Times New Roman" pitchFamily="18" charset="0"/>
              </a:rPr>
              <a:t>водоохранных</a:t>
            </a:r>
            <a:r>
              <a:rPr lang="ru-RU" sz="1500" dirty="0">
                <a:latin typeface="Times New Roman" pitchFamily="18" charset="0"/>
                <a:cs typeface="Times New Roman" pitchFamily="18" charset="0"/>
              </a:rPr>
              <a:t> зонах водных объектов.</a:t>
            </a:r>
          </a:p>
          <a:p>
            <a:endParaRPr lang="ru-RU" dirty="0"/>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144000" cy="646331"/>
          </a:xfrm>
          <a:prstGeom prst="rect">
            <a:avLst/>
          </a:prstGeom>
        </p:spPr>
        <p:txBody>
          <a:bodyPr wrap="square">
            <a:spAutoFit/>
          </a:bodyPr>
          <a:lstStyle/>
          <a:p>
            <a:pPr algn="ctr"/>
            <a:r>
              <a:rPr lang="en-US" b="1" dirty="0">
                <a:latin typeface="Times New Roman" pitchFamily="18" charset="0"/>
                <a:cs typeface="Times New Roman" pitchFamily="18" charset="0"/>
              </a:rPr>
              <a:t>Unused property, proposed for sale to develop business activity.</a:t>
            </a:r>
            <a:br>
              <a:rPr lang="ru-RU" dirty="0">
                <a:latin typeface="Times New Roman" pitchFamily="18" charset="0"/>
                <a:cs typeface="Times New Roman" pitchFamily="18" charset="0"/>
              </a:rPr>
            </a:br>
            <a:endParaRPr lang="ru-RU" dirty="0"/>
          </a:p>
        </p:txBody>
      </p:sp>
      <p:sp>
        <p:nvSpPr>
          <p:cNvPr id="4" name="Прямоугольник 3"/>
          <p:cNvSpPr/>
          <p:nvPr/>
        </p:nvSpPr>
        <p:spPr>
          <a:xfrm>
            <a:off x="0" y="642918"/>
            <a:ext cx="9144000" cy="877163"/>
          </a:xfrm>
          <a:prstGeom prst="rect">
            <a:avLst/>
          </a:prstGeom>
        </p:spPr>
        <p:txBody>
          <a:bodyPr wrap="square">
            <a:spAutoFit/>
          </a:bodyPr>
          <a:lstStyle/>
          <a:p>
            <a:pPr algn="ctr"/>
            <a:r>
              <a:rPr lang="en-US" sz="1700" dirty="0">
                <a:latin typeface="Times New Roman" pitchFamily="18" charset="0"/>
                <a:cs typeface="Times New Roman" pitchFamily="18" charset="0"/>
              </a:rPr>
              <a:t>A set of capital constructions (1 building, 5 constructions) (built in 1976)</a:t>
            </a:r>
            <a:br>
              <a:rPr lang="en-US" sz="1700" dirty="0">
                <a:latin typeface="Times New Roman" pitchFamily="18" charset="0"/>
                <a:cs typeface="Times New Roman" pitchFamily="18" charset="0"/>
              </a:rPr>
            </a:br>
            <a:r>
              <a:rPr lang="en-US" sz="1700" dirty="0">
                <a:latin typeface="Times New Roman" pitchFamily="18" charset="0"/>
                <a:cs typeface="Times New Roman" pitchFamily="18" charset="0"/>
              </a:rPr>
              <a:t>Address: Vitebsk region, </a:t>
            </a:r>
            <a:r>
              <a:rPr lang="en-US" sz="1700" dirty="0" err="1">
                <a:latin typeface="Times New Roman" pitchFamily="18" charset="0"/>
                <a:cs typeface="Times New Roman" pitchFamily="18" charset="0"/>
              </a:rPr>
              <a:t>Dubrovno</a:t>
            </a:r>
            <a:r>
              <a:rPr lang="en-US" sz="1700" dirty="0">
                <a:latin typeface="Times New Roman" pitchFamily="18" charset="0"/>
                <a:cs typeface="Times New Roman" pitchFamily="18" charset="0"/>
              </a:rPr>
              <a:t> district, </a:t>
            </a:r>
            <a:r>
              <a:rPr lang="en-US" sz="1700" dirty="0" err="1">
                <a:latin typeface="Times New Roman" pitchFamily="18" charset="0"/>
                <a:cs typeface="Times New Roman" pitchFamily="18" charset="0"/>
              </a:rPr>
              <a:t>Rossasno</a:t>
            </a:r>
            <a:r>
              <a:rPr lang="en-US" sz="1700" dirty="0">
                <a:latin typeface="Times New Roman" pitchFamily="18" charset="0"/>
                <a:cs typeface="Times New Roman" pitchFamily="18" charset="0"/>
              </a:rPr>
              <a:t>, street </a:t>
            </a:r>
            <a:r>
              <a:rPr lang="en-US" sz="1700" dirty="0" err="1">
                <a:latin typeface="Times New Roman" pitchFamily="18" charset="0"/>
                <a:cs typeface="Times New Roman" pitchFamily="18" charset="0"/>
              </a:rPr>
              <a:t>Shkolnaya</a:t>
            </a:r>
            <a:r>
              <a:rPr lang="en-US" sz="1700" dirty="0">
                <a:latin typeface="Times New Roman" pitchFamily="18" charset="0"/>
                <a:cs typeface="Times New Roman" pitchFamily="18" charset="0"/>
              </a:rPr>
              <a:t>, 3.</a:t>
            </a:r>
            <a:br>
              <a:rPr lang="en-US" sz="1700" dirty="0">
                <a:latin typeface="Times New Roman" pitchFamily="18" charset="0"/>
                <a:cs typeface="Times New Roman" pitchFamily="18" charset="0"/>
              </a:rPr>
            </a:br>
            <a:endParaRPr lang="ru-RU" sz="1700" dirty="0">
              <a:latin typeface="Times New Roman" pitchFamily="18" charset="0"/>
              <a:cs typeface="Times New Roman" pitchFamily="18" charset="0"/>
            </a:endParaRPr>
          </a:p>
        </p:txBody>
      </p:sp>
      <p:pic>
        <p:nvPicPr>
          <p:cNvPr id="5" name="Содержимое 6" descr="_DSC0016.JPG"/>
          <p:cNvPicPr>
            <a:picLocks noChangeAspect="1"/>
          </p:cNvPicPr>
          <p:nvPr/>
        </p:nvPicPr>
        <p:blipFill>
          <a:blip r:embed="rId2" cstate="print"/>
          <a:stretch>
            <a:fillRect/>
          </a:stretch>
        </p:blipFill>
        <p:spPr>
          <a:xfrm>
            <a:off x="112682" y="2172144"/>
            <a:ext cx="5357850" cy="3500462"/>
          </a:xfrm>
          <a:prstGeom prst="rect">
            <a:avLst/>
          </a:prstGeom>
        </p:spPr>
      </p:pic>
      <p:sp>
        <p:nvSpPr>
          <p:cNvPr id="6" name="Прямоугольник 5"/>
          <p:cNvSpPr/>
          <p:nvPr/>
        </p:nvSpPr>
        <p:spPr>
          <a:xfrm>
            <a:off x="5572132" y="2214554"/>
            <a:ext cx="3571868" cy="3323987"/>
          </a:xfrm>
          <a:prstGeom prst="rect">
            <a:avLst/>
          </a:prstGeom>
        </p:spPr>
        <p:txBody>
          <a:bodyPr wrap="square">
            <a:spAutoFit/>
          </a:bodyPr>
          <a:lstStyle/>
          <a:p>
            <a:pPr algn="just"/>
            <a:endParaRPr lang="ru-RU" dirty="0">
              <a:latin typeface="Times New Roman" pitchFamily="18" charset="0"/>
              <a:cs typeface="Times New Roman" pitchFamily="18" charset="0"/>
            </a:endParaRPr>
          </a:p>
          <a:p>
            <a:pPr algn="just"/>
            <a:r>
              <a:rPr lang="en-US" sz="1600" dirty="0">
                <a:latin typeface="Times New Roman" pitchFamily="18" charset="0"/>
                <a:cs typeface="Times New Roman" pitchFamily="18" charset="0"/>
              </a:rPr>
              <a:t>Brief characteristics.</a:t>
            </a:r>
            <a:endParaRPr lang="ru-RU" sz="1600" dirty="0">
              <a:latin typeface="Times New Roman" pitchFamily="18" charset="0"/>
              <a:cs typeface="Times New Roman" pitchFamily="18" charset="0"/>
            </a:endParaRPr>
          </a:p>
          <a:p>
            <a:pPr algn="just"/>
            <a:br>
              <a:rPr lang="en-US" sz="1600" dirty="0">
                <a:latin typeface="Times New Roman" pitchFamily="18" charset="0"/>
                <a:cs typeface="Times New Roman" pitchFamily="18" charset="0"/>
              </a:rPr>
            </a:br>
            <a:r>
              <a:rPr lang="en-US" sz="1600" dirty="0">
                <a:latin typeface="Times New Roman" pitchFamily="18" charset="0"/>
                <a:cs typeface="Times New Roman" pitchFamily="18" charset="0"/>
              </a:rPr>
              <a:t>Capital construction with inventory number 241/c-7114 with four porches, a cellar, playground, locked fire pool, two-</a:t>
            </a:r>
            <a:r>
              <a:rPr lang="en-US" sz="1600" dirty="0" err="1">
                <a:latin typeface="Times New Roman" pitchFamily="18" charset="0"/>
                <a:cs typeface="Times New Roman" pitchFamily="18" charset="0"/>
              </a:rPr>
              <a:t>storeyed</a:t>
            </a:r>
            <a:r>
              <a:rPr lang="en-US" sz="1600" dirty="0">
                <a:latin typeface="Times New Roman" pitchFamily="18" charset="0"/>
                <a:cs typeface="Times New Roman" pitchFamily="18" charset="0"/>
              </a:rPr>
              <a:t>, brick, rubble concrete basement, reinforced concrete floors, roof of rolled roofing materials. Land plot area is 1,9080 ha. The term of renting - 50 years. The restriction in use in the frame of the location in water protection zone in water basins.</a:t>
            </a:r>
            <a:endParaRPr lang="ru-RU" sz="1500" dirty="0">
              <a:latin typeface="Times New Roman" pitchFamily="18" charset="0"/>
              <a:cs typeface="Times New Roman"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273050"/>
            <a:ext cx="8786874" cy="1162050"/>
          </a:xfrm>
        </p:spPr>
        <p:txBody>
          <a:bodyPr>
            <a:normAutofit fontScale="90000"/>
          </a:bodyPr>
          <a:lstStyle/>
          <a:p>
            <a:pPr algn="ctr"/>
            <a:r>
              <a:rPr lang="ru-RU" sz="1900" b="0" dirty="0">
                <a:latin typeface="Times New Roman" pitchFamily="18" charset="0"/>
                <a:cs typeface="Times New Roman" pitchFamily="18" charset="0"/>
              </a:rPr>
              <a:t>Комплекс капитальных строений (2 здания 4 сооружения) (ввод в эксплуатацию в 1979 году)</a:t>
            </a:r>
            <a:br>
              <a:rPr lang="ru-RU" sz="1900" b="0" dirty="0">
                <a:latin typeface="Times New Roman" pitchFamily="18" charset="0"/>
                <a:cs typeface="Times New Roman" pitchFamily="18" charset="0"/>
              </a:rPr>
            </a:br>
            <a:r>
              <a:rPr lang="ru-RU" sz="1900" b="0" dirty="0">
                <a:latin typeface="Times New Roman" pitchFamily="18" charset="0"/>
                <a:cs typeface="Times New Roman" pitchFamily="18" charset="0"/>
              </a:rPr>
              <a:t>Адрес: Витебская область, Дубровенский район, </a:t>
            </a:r>
            <a:r>
              <a:rPr lang="ru-RU" sz="1900" b="0" dirty="0" err="1">
                <a:latin typeface="Times New Roman" pitchFamily="18" charset="0"/>
                <a:cs typeface="Times New Roman" pitchFamily="18" charset="0"/>
              </a:rPr>
              <a:t>аг.Станиславово</a:t>
            </a:r>
            <a:r>
              <a:rPr lang="ru-RU" sz="1900" b="0" dirty="0">
                <a:latin typeface="Times New Roman" pitchFamily="18" charset="0"/>
                <a:cs typeface="Times New Roman" pitchFamily="18" charset="0"/>
              </a:rPr>
              <a:t>, ул.Школьная,7</a:t>
            </a:r>
            <a:br>
              <a:rPr lang="ru-RU" dirty="0">
                <a:latin typeface="Times New Roman" pitchFamily="18" charset="0"/>
                <a:cs typeface="Times New Roman" pitchFamily="18" charset="0"/>
              </a:rPr>
            </a:br>
            <a:endParaRPr lang="ru-RU" dirty="0">
              <a:latin typeface="Times New Roman" pitchFamily="18" charset="0"/>
              <a:cs typeface="Times New Roman" pitchFamily="18" charset="0"/>
            </a:endParaRPr>
          </a:p>
        </p:txBody>
      </p:sp>
      <p:pic>
        <p:nvPicPr>
          <p:cNvPr id="5" name="Содержимое 4" descr="_DSC0022.JPG"/>
          <p:cNvPicPr>
            <a:picLocks noGrp="1" noChangeAspect="1"/>
          </p:cNvPicPr>
          <p:nvPr>
            <p:ph idx="1"/>
          </p:nvPr>
        </p:nvPicPr>
        <p:blipFill>
          <a:blip r:embed="rId2" cstate="print"/>
          <a:stretch>
            <a:fillRect/>
          </a:stretch>
        </p:blipFill>
        <p:spPr>
          <a:xfrm>
            <a:off x="214282" y="1714488"/>
            <a:ext cx="5111750" cy="3407833"/>
          </a:xfrm>
        </p:spPr>
      </p:pic>
      <p:sp>
        <p:nvSpPr>
          <p:cNvPr id="4" name="Текст 3"/>
          <p:cNvSpPr>
            <a:spLocks noGrp="1"/>
          </p:cNvSpPr>
          <p:nvPr>
            <p:ph type="body" sz="half" idx="2"/>
          </p:nvPr>
        </p:nvSpPr>
        <p:spPr>
          <a:xfrm>
            <a:off x="5357818" y="1500174"/>
            <a:ext cx="3579817" cy="4691063"/>
          </a:xfrm>
        </p:spPr>
        <p:txBody>
          <a:bodyPr/>
          <a:lstStyle/>
          <a:p>
            <a:pPr algn="just"/>
            <a:endParaRPr lang="ru-RU" sz="1500" dirty="0">
              <a:latin typeface="Times New Roman" pitchFamily="18" charset="0"/>
              <a:cs typeface="Times New Roman" pitchFamily="18" charset="0"/>
            </a:endParaRPr>
          </a:p>
          <a:p>
            <a:pPr algn="just"/>
            <a:endParaRPr lang="ru-RU" sz="1500" dirty="0">
              <a:latin typeface="Times New Roman" pitchFamily="18" charset="0"/>
              <a:cs typeface="Times New Roman" pitchFamily="18" charset="0"/>
            </a:endParaRPr>
          </a:p>
          <a:p>
            <a:pPr algn="just"/>
            <a:r>
              <a:rPr lang="ru-RU" sz="1500" dirty="0">
                <a:latin typeface="Times New Roman" pitchFamily="18" charset="0"/>
                <a:cs typeface="Times New Roman" pitchFamily="18" charset="0"/>
              </a:rPr>
              <a:t>КРАТКАЯ ХАРАКТЕРИСТИКА</a:t>
            </a:r>
          </a:p>
          <a:p>
            <a:pPr algn="just"/>
            <a:r>
              <a:rPr lang="ru-RU" sz="1500" dirty="0">
                <a:latin typeface="Times New Roman" pitchFamily="18" charset="0"/>
                <a:cs typeface="Times New Roman" pitchFamily="18" charset="0"/>
              </a:rPr>
              <a:t>Капитальные строения, одноэтажные, с теневым навесом, сетью водопровода, канализационной сетью, участком линии электропередачи, асфальтобетонной площадкой, деревянным ограждением. Земельный участок, общей площадью 0,4718 га, сроком аренды на 50 лет. Ограничение в использовании в связи с расположением в </a:t>
            </a:r>
            <a:r>
              <a:rPr lang="ru-RU" sz="1500" dirty="0" err="1">
                <a:latin typeface="Times New Roman" pitchFamily="18" charset="0"/>
                <a:cs typeface="Times New Roman" pitchFamily="18" charset="0"/>
              </a:rPr>
              <a:t>водоохранных</a:t>
            </a:r>
            <a:r>
              <a:rPr lang="ru-RU" sz="1500" dirty="0">
                <a:latin typeface="Times New Roman" pitchFamily="18" charset="0"/>
                <a:cs typeface="Times New Roman" pitchFamily="18" charset="0"/>
              </a:rPr>
              <a:t> зонах водных объектов.</a:t>
            </a:r>
          </a:p>
          <a:p>
            <a:endParaRPr lang="ru-RU"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4429124" y="0"/>
            <a:ext cx="4714876" cy="30931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В районе расположено 4 заказника районного значения и 4 памятника природы местного значения. </a:t>
            </a:r>
            <a:endParaRPr kumimoji="0" lang="ru-RU" sz="15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На территории района проходит самая оживленная магистраль М1, со средней проходимостью 9000 автомобилей в сутки, что дает возможность развитию придорожного сервиса. </a:t>
            </a:r>
            <a:endParaRPr kumimoji="0" lang="ru-RU" sz="15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В районе целесообразно развивать сферу производства на базе продукции сельского хозяйства, развивать сферу производства на базе имеющихся в районе сырьевых ресурсов.</a:t>
            </a:r>
            <a:endParaRPr kumimoji="0" lang="ru-RU" sz="15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5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В районе целесообразно развивать сферу звероводства (строительство новых звероферм).</a:t>
            </a:r>
            <a:endParaRPr kumimoji="0" lang="ru-RU" sz="15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450850" algn="just" defTabSz="914400" rtl="0" eaLnBrk="0" fontAlgn="base" latinLnBrk="0" hangingPunct="0">
              <a:lnSpc>
                <a:spcPct val="100000"/>
              </a:lnSpc>
              <a:spcBef>
                <a:spcPct val="0"/>
              </a:spcBef>
              <a:spcAft>
                <a:spcPct val="0"/>
              </a:spcAft>
              <a:buClrTx/>
              <a:buSzTx/>
              <a:buFontTx/>
              <a:buNone/>
              <a:tabLst/>
            </a:pPr>
            <a:endParaRPr kumimoji="0" lang="ru-RU" sz="1500" b="0"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3" name="Рисунок 2" descr="Дубровно.jpg"/>
          <p:cNvPicPr>
            <a:picLocks noChangeAspect="1"/>
          </p:cNvPicPr>
          <p:nvPr/>
        </p:nvPicPr>
        <p:blipFill>
          <a:blip r:embed="rId2"/>
          <a:stretch>
            <a:fillRect/>
          </a:stretch>
        </p:blipFill>
        <p:spPr>
          <a:xfrm>
            <a:off x="4572000" y="3500439"/>
            <a:ext cx="4572000" cy="3357562"/>
          </a:xfrm>
          <a:prstGeom prst="rect">
            <a:avLst/>
          </a:prstGeom>
        </p:spPr>
      </p:pic>
      <p:sp>
        <p:nvSpPr>
          <p:cNvPr id="4" name="Прямоугольник 3"/>
          <p:cNvSpPr/>
          <p:nvPr/>
        </p:nvSpPr>
        <p:spPr>
          <a:xfrm>
            <a:off x="0" y="4286256"/>
            <a:ext cx="4643438" cy="784830"/>
          </a:xfrm>
          <a:prstGeom prst="rect">
            <a:avLst/>
          </a:prstGeom>
        </p:spPr>
        <p:txBody>
          <a:bodyPr wrap="square">
            <a:spAutoFit/>
          </a:bodyPr>
          <a:lstStyle/>
          <a:p>
            <a:r>
              <a:rPr lang="ru-RU" sz="1500" dirty="0">
                <a:latin typeface="Times New Roman" pitchFamily="18" charset="0"/>
                <a:ea typeface="Times New Roman" pitchFamily="18" charset="0"/>
                <a:cs typeface="Times New Roman" pitchFamily="18" charset="0"/>
              </a:rPr>
              <a:t>Сегодня – это красивый современный районный центр с населением 7</a:t>
            </a:r>
            <a:r>
              <a:rPr lang="be-BY" sz="1500" dirty="0">
                <a:latin typeface="Times New Roman" pitchFamily="18" charset="0"/>
                <a:ea typeface="Times New Roman" pitchFamily="18" charset="0"/>
                <a:cs typeface="Times New Roman" pitchFamily="18" charset="0"/>
              </a:rPr>
              <a:t>00</a:t>
            </a:r>
            <a:r>
              <a:rPr lang="ru-RU" sz="1500" dirty="0">
                <a:latin typeface="Times New Roman" pitchFamily="18" charset="0"/>
                <a:ea typeface="Times New Roman" pitchFamily="18" charset="0"/>
                <a:cs typeface="Times New Roman" pitchFamily="18" charset="0"/>
              </a:rPr>
              <a:t>0 человек, развитой инфраструктурой и социальной сферой.</a:t>
            </a:r>
            <a:endParaRPr lang="ru-RU" sz="1500" dirty="0">
              <a:latin typeface="Times New Roman" pitchFamily="18" charset="0"/>
              <a:cs typeface="Times New Roman" pitchFamily="18" charset="0"/>
            </a:endParaRPr>
          </a:p>
        </p:txBody>
      </p:sp>
      <p:pic>
        <p:nvPicPr>
          <p:cNvPr id="5" name="Рисунок 4" descr="8.jpg"/>
          <p:cNvPicPr>
            <a:picLocks noChangeAspect="1"/>
          </p:cNvPicPr>
          <p:nvPr/>
        </p:nvPicPr>
        <p:blipFill>
          <a:blip r:embed="rId3" cstate="print"/>
          <a:stretch>
            <a:fillRect/>
          </a:stretch>
        </p:blipFill>
        <p:spPr>
          <a:xfrm>
            <a:off x="1" y="0"/>
            <a:ext cx="4429124" cy="3071810"/>
          </a:xfrm>
          <a:prstGeom prst="rect">
            <a:avLst/>
          </a:prstGeom>
        </p:spPr>
      </p:pic>
      <p:sp>
        <p:nvSpPr>
          <p:cNvPr id="6" name="Прямоугольник 5"/>
          <p:cNvSpPr/>
          <p:nvPr/>
        </p:nvSpPr>
        <p:spPr>
          <a:xfrm>
            <a:off x="0" y="3143248"/>
            <a:ext cx="4714876" cy="1477328"/>
          </a:xfrm>
          <a:prstGeom prst="rect">
            <a:avLst/>
          </a:prstGeom>
        </p:spPr>
        <p:txBody>
          <a:bodyPr wrap="square">
            <a:spAutoFit/>
          </a:bodyPr>
          <a:lstStyle/>
          <a:p>
            <a:r>
              <a:rPr lang="ru-RU" sz="1500" dirty="0">
                <a:latin typeface="Times New Roman" pitchFamily="18" charset="0"/>
                <a:ea typeface="Times New Roman" pitchFamily="18" charset="0"/>
                <a:cs typeface="Times New Roman" pitchFamily="18" charset="0"/>
              </a:rPr>
              <a:t>Впервые </a:t>
            </a:r>
            <a:r>
              <a:rPr lang="be-BY" sz="1500" dirty="0">
                <a:latin typeface="Times New Roman" pitchFamily="18" charset="0"/>
                <a:ea typeface="Times New Roman" pitchFamily="18" charset="0"/>
                <a:cs typeface="Times New Roman" pitchFamily="18" charset="0"/>
              </a:rPr>
              <a:t>о </a:t>
            </a:r>
            <a:r>
              <a:rPr lang="ru-RU" sz="1500" dirty="0" err="1">
                <a:latin typeface="Times New Roman" pitchFamily="18" charset="0"/>
                <a:ea typeface="Times New Roman" pitchFamily="18" charset="0"/>
                <a:cs typeface="Times New Roman" pitchFamily="18" charset="0"/>
              </a:rPr>
              <a:t>дубровенской</a:t>
            </a:r>
            <a:r>
              <a:rPr lang="ru-RU" sz="1500" dirty="0">
                <a:latin typeface="Times New Roman" pitchFamily="18" charset="0"/>
                <a:ea typeface="Times New Roman" pitchFamily="18" charset="0"/>
                <a:cs typeface="Times New Roman" pitchFamily="18" charset="0"/>
              </a:rPr>
              <a:t> земле упоминается  в грамотах 1393 года</a:t>
            </a:r>
            <a:r>
              <a:rPr lang="be-BY" sz="1500" dirty="0">
                <a:latin typeface="Times New Roman" pitchFamily="18" charset="0"/>
                <a:ea typeface="Times New Roman" pitchFamily="18" charset="0"/>
                <a:cs typeface="Times New Roman" pitchFamily="18" charset="0"/>
              </a:rPr>
              <a:t>,</a:t>
            </a:r>
            <a:r>
              <a:rPr lang="ru-RU" sz="1500" dirty="0">
                <a:latin typeface="Times New Roman" pitchFamily="18" charset="0"/>
                <a:ea typeface="Times New Roman" pitchFamily="18" charset="0"/>
                <a:cs typeface="Times New Roman" pitchFamily="18" charset="0"/>
              </a:rPr>
              <a:t> а первое летописное упоминание Дубровно как города</a:t>
            </a:r>
            <a:r>
              <a:rPr lang="be-BY" sz="1500" dirty="0">
                <a:latin typeface="Times New Roman" pitchFamily="18" charset="0"/>
                <a:ea typeface="Times New Roman" pitchFamily="18" charset="0"/>
                <a:cs typeface="Times New Roman" pitchFamily="18" charset="0"/>
              </a:rPr>
              <a:t> относится к </a:t>
            </a:r>
            <a:r>
              <a:rPr lang="ru-RU" sz="1500" dirty="0">
                <a:latin typeface="Times New Roman" pitchFamily="18" charset="0"/>
                <a:ea typeface="Times New Roman" pitchFamily="18" charset="0"/>
                <a:cs typeface="Times New Roman" pitchFamily="18" charset="0"/>
              </a:rPr>
              <a:t>1514 году. В разное время Дубровно принадлежал Глебовичам, </a:t>
            </a:r>
            <a:r>
              <a:rPr lang="ru-RU" sz="1500" dirty="0" err="1">
                <a:latin typeface="Times New Roman" pitchFamily="18" charset="0"/>
                <a:ea typeface="Times New Roman" pitchFamily="18" charset="0"/>
                <a:cs typeface="Times New Roman" pitchFamily="18" charset="0"/>
              </a:rPr>
              <a:t>Сапегам</a:t>
            </a:r>
            <a:r>
              <a:rPr lang="ru-RU" sz="1500" dirty="0">
                <a:latin typeface="Times New Roman" pitchFamily="18" charset="0"/>
                <a:ea typeface="Times New Roman" pitchFamily="18" charset="0"/>
                <a:cs typeface="Times New Roman" pitchFamily="18" charset="0"/>
              </a:rPr>
              <a:t>, А.Д.Меньшикову, Р.А. Потёмкину, </a:t>
            </a:r>
            <a:r>
              <a:rPr lang="ru-RU" sz="1500" dirty="0" err="1">
                <a:latin typeface="Times New Roman" pitchFamily="18" charset="0"/>
                <a:ea typeface="Times New Roman" pitchFamily="18" charset="0"/>
                <a:cs typeface="Times New Roman" pitchFamily="18" charset="0"/>
              </a:rPr>
              <a:t>Любомирским</a:t>
            </a:r>
            <a:r>
              <a:rPr lang="ru-RU" sz="1500" dirty="0">
                <a:latin typeface="Times New Roman" pitchFamily="18" charset="0"/>
                <a:ea typeface="Times New Roman" pitchFamily="18" charset="0"/>
                <a:cs typeface="Times New Roman" pitchFamily="18" charset="0"/>
              </a:rPr>
              <a:t>. 	</a:t>
            </a:r>
            <a:endParaRPr lang="ru-RU" sz="1500" dirty="0"/>
          </a:p>
        </p:txBody>
      </p:sp>
      <p:sp>
        <p:nvSpPr>
          <p:cNvPr id="7" name="Прямоугольник 6"/>
          <p:cNvSpPr/>
          <p:nvPr/>
        </p:nvSpPr>
        <p:spPr>
          <a:xfrm>
            <a:off x="4572000" y="2857496"/>
            <a:ext cx="4572000" cy="784830"/>
          </a:xfrm>
          <a:prstGeom prst="rect">
            <a:avLst/>
          </a:prstGeom>
        </p:spPr>
        <p:txBody>
          <a:bodyPr>
            <a:spAutoFit/>
          </a:bodyPr>
          <a:lstStyle/>
          <a:p>
            <a:r>
              <a:rPr lang="be-BY" sz="1500" dirty="0">
                <a:latin typeface="Times New Roman" pitchFamily="18" charset="0"/>
                <a:ea typeface="Times New Roman" pitchFamily="18" charset="0"/>
                <a:cs typeface="Times New Roman" pitchFamily="18" charset="0"/>
              </a:rPr>
              <a:t>Г</a:t>
            </a:r>
            <a:r>
              <a:rPr lang="ru-RU" sz="1500" dirty="0" err="1">
                <a:latin typeface="Times New Roman" pitchFamily="18" charset="0"/>
                <a:ea typeface="Times New Roman" pitchFamily="18" charset="0"/>
                <a:cs typeface="Times New Roman" pitchFamily="18" charset="0"/>
              </a:rPr>
              <a:t>ород</a:t>
            </a:r>
            <a:r>
              <a:rPr lang="ru-RU" sz="1500" dirty="0">
                <a:latin typeface="Times New Roman" pitchFamily="18" charset="0"/>
                <a:ea typeface="Times New Roman" pitchFamily="18" charset="0"/>
                <a:cs typeface="Times New Roman" pitchFamily="18" charset="0"/>
              </a:rPr>
              <a:t> Дубровно</a:t>
            </a:r>
            <a:r>
              <a:rPr lang="be-BY" sz="1500" dirty="0">
                <a:latin typeface="Times New Roman" pitchFamily="18" charset="0"/>
                <a:ea typeface="Times New Roman" pitchFamily="18" charset="0"/>
                <a:cs typeface="Times New Roman" pitchFamily="18" charset="0"/>
              </a:rPr>
              <a:t> -</a:t>
            </a:r>
            <a:r>
              <a:rPr lang="ru-RU" sz="1500" dirty="0">
                <a:latin typeface="Times New Roman" pitchFamily="18" charset="0"/>
                <a:ea typeface="Times New Roman" pitchFamily="18" charset="0"/>
                <a:cs typeface="Times New Roman" pitchFamily="18" charset="0"/>
              </a:rPr>
              <a:t> центр Дубровенского</a:t>
            </a:r>
            <a:r>
              <a:rPr lang="ru-RU" sz="1500" b="1" dirty="0">
                <a:latin typeface="Times New Roman" pitchFamily="18" charset="0"/>
                <a:ea typeface="Times New Roman" pitchFamily="18" charset="0"/>
                <a:cs typeface="Times New Roman" pitchFamily="18" charset="0"/>
              </a:rPr>
              <a:t> </a:t>
            </a:r>
            <a:r>
              <a:rPr lang="ru-RU" sz="1500" dirty="0">
                <a:latin typeface="Times New Roman" pitchFamily="18" charset="0"/>
                <a:ea typeface="Times New Roman" pitchFamily="18" charset="0"/>
                <a:cs typeface="Times New Roman" pitchFamily="18" charset="0"/>
              </a:rPr>
              <a:t>района,</a:t>
            </a:r>
            <a:r>
              <a:rPr lang="be-BY" sz="1500" dirty="0">
                <a:latin typeface="Times New Roman" pitchFamily="18" charset="0"/>
                <a:ea typeface="Times New Roman" pitchFamily="18" charset="0"/>
                <a:cs typeface="Times New Roman" pitchFamily="18" charset="0"/>
              </a:rPr>
              <a:t> расположен </a:t>
            </a:r>
            <a:r>
              <a:rPr lang="ru-RU" sz="1500" dirty="0">
                <a:latin typeface="Times New Roman" pitchFamily="18" charset="0"/>
                <a:ea typeface="Times New Roman" pitchFamily="18" charset="0"/>
                <a:cs typeface="Times New Roman" pitchFamily="18" charset="0"/>
              </a:rPr>
              <a:t>на реке Днепр, при впадении в него рек </a:t>
            </a:r>
            <a:r>
              <a:rPr lang="ru-RU" sz="1500" dirty="0" err="1">
                <a:latin typeface="Times New Roman" pitchFamily="18" charset="0"/>
                <a:ea typeface="Times New Roman" pitchFamily="18" charset="0"/>
                <a:cs typeface="Times New Roman" pitchFamily="18" charset="0"/>
              </a:rPr>
              <a:t>Дубровенка</a:t>
            </a:r>
            <a:r>
              <a:rPr lang="ru-RU" sz="1500" dirty="0">
                <a:latin typeface="Times New Roman" pitchFamily="18" charset="0"/>
                <a:ea typeface="Times New Roman" pitchFamily="18" charset="0"/>
                <a:cs typeface="Times New Roman" pitchFamily="18" charset="0"/>
              </a:rPr>
              <a:t> и Свинка. </a:t>
            </a:r>
            <a:endParaRPr lang="ru-RU" sz="1500" dirty="0"/>
          </a:p>
        </p:txBody>
      </p:sp>
      <p:pic>
        <p:nvPicPr>
          <p:cNvPr id="8" name="Рисунок 7" descr="1..jpg"/>
          <p:cNvPicPr>
            <a:picLocks noChangeAspect="1"/>
          </p:cNvPicPr>
          <p:nvPr/>
        </p:nvPicPr>
        <p:blipFill>
          <a:blip r:embed="rId4"/>
          <a:stretch>
            <a:fillRect/>
          </a:stretch>
        </p:blipFill>
        <p:spPr>
          <a:xfrm>
            <a:off x="0" y="5000636"/>
            <a:ext cx="4572000" cy="185736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1138773"/>
          </a:xfrm>
          <a:prstGeom prst="rect">
            <a:avLst/>
          </a:prstGeom>
        </p:spPr>
        <p:txBody>
          <a:bodyPr wrap="square">
            <a:spAutoFit/>
          </a:bodyPr>
          <a:lstStyle/>
          <a:p>
            <a:pPr algn="ctr"/>
            <a:r>
              <a:rPr lang="en-US" sz="1700" dirty="0">
                <a:latin typeface="Times New Roman" pitchFamily="18" charset="0"/>
                <a:cs typeface="Times New Roman" pitchFamily="18" charset="0"/>
              </a:rPr>
              <a:t>A set of capital constructions (2 building, 4 constructions) (built in 1979)</a:t>
            </a:r>
            <a:br>
              <a:rPr lang="en-US" sz="1700" dirty="0">
                <a:latin typeface="Times New Roman" pitchFamily="18" charset="0"/>
                <a:cs typeface="Times New Roman" pitchFamily="18" charset="0"/>
              </a:rPr>
            </a:br>
            <a:r>
              <a:rPr lang="en-US" sz="1700" dirty="0">
                <a:latin typeface="Times New Roman" pitchFamily="18" charset="0"/>
                <a:cs typeface="Times New Roman" pitchFamily="18" charset="0"/>
              </a:rPr>
              <a:t>Address: Vitebsk region, </a:t>
            </a:r>
            <a:r>
              <a:rPr lang="en-US" sz="1700" dirty="0" err="1">
                <a:latin typeface="Times New Roman" pitchFamily="18" charset="0"/>
                <a:cs typeface="Times New Roman" pitchFamily="18" charset="0"/>
              </a:rPr>
              <a:t>Dubrovno</a:t>
            </a:r>
            <a:r>
              <a:rPr lang="en-US" sz="1700" dirty="0">
                <a:latin typeface="Times New Roman" pitchFamily="18" charset="0"/>
                <a:cs typeface="Times New Roman" pitchFamily="18" charset="0"/>
              </a:rPr>
              <a:t> district, </a:t>
            </a:r>
            <a:r>
              <a:rPr lang="en-US" sz="1700" dirty="0" err="1">
                <a:latin typeface="Times New Roman" pitchFamily="18" charset="0"/>
                <a:cs typeface="Times New Roman" pitchFamily="18" charset="0"/>
              </a:rPr>
              <a:t>Stanislavovo</a:t>
            </a:r>
            <a:r>
              <a:rPr lang="en-US" sz="1700" dirty="0">
                <a:latin typeface="Times New Roman" pitchFamily="18" charset="0"/>
                <a:cs typeface="Times New Roman" pitchFamily="18" charset="0"/>
              </a:rPr>
              <a:t>, street </a:t>
            </a:r>
            <a:r>
              <a:rPr lang="en-US" sz="1700" dirty="0" err="1">
                <a:latin typeface="Times New Roman" pitchFamily="18" charset="0"/>
                <a:cs typeface="Times New Roman" pitchFamily="18" charset="0"/>
              </a:rPr>
              <a:t>Shkolnaya</a:t>
            </a:r>
            <a:r>
              <a:rPr lang="en-US" sz="1700" dirty="0">
                <a:latin typeface="Times New Roman" pitchFamily="18" charset="0"/>
                <a:cs typeface="Times New Roman" pitchFamily="18" charset="0"/>
              </a:rPr>
              <a:t>, 7.</a:t>
            </a:r>
            <a:br>
              <a:rPr lang="en-US" sz="1700" dirty="0">
                <a:latin typeface="Times New Roman" pitchFamily="18" charset="0"/>
                <a:cs typeface="Times New Roman" pitchFamily="18" charset="0"/>
              </a:rPr>
            </a:br>
            <a:br>
              <a:rPr lang="ru-RU" sz="1700" dirty="0">
                <a:latin typeface="Times New Roman" pitchFamily="18" charset="0"/>
                <a:cs typeface="Times New Roman" pitchFamily="18" charset="0"/>
              </a:rPr>
            </a:br>
            <a:endParaRPr lang="ru-RU" sz="1700" dirty="0"/>
          </a:p>
        </p:txBody>
      </p:sp>
      <p:pic>
        <p:nvPicPr>
          <p:cNvPr id="4" name="Содержимое 4" descr="_DSC0022.JPG"/>
          <p:cNvPicPr>
            <a:picLocks noChangeAspect="1"/>
          </p:cNvPicPr>
          <p:nvPr/>
        </p:nvPicPr>
        <p:blipFill>
          <a:blip r:embed="rId2" cstate="print"/>
          <a:stretch>
            <a:fillRect/>
          </a:stretch>
        </p:blipFill>
        <p:spPr>
          <a:xfrm>
            <a:off x="285720" y="1571612"/>
            <a:ext cx="5111750" cy="3407833"/>
          </a:xfrm>
          <a:prstGeom prst="rect">
            <a:avLst/>
          </a:prstGeom>
        </p:spPr>
      </p:pic>
      <p:sp>
        <p:nvSpPr>
          <p:cNvPr id="5" name="Прямоугольник 4"/>
          <p:cNvSpPr/>
          <p:nvPr/>
        </p:nvSpPr>
        <p:spPr>
          <a:xfrm>
            <a:off x="5429256" y="1571612"/>
            <a:ext cx="3714744" cy="2769989"/>
          </a:xfrm>
          <a:prstGeom prst="rect">
            <a:avLst/>
          </a:prstGeom>
        </p:spPr>
        <p:txBody>
          <a:bodyPr wrap="square">
            <a:spAutoFit/>
          </a:bodyPr>
          <a:lstStyle/>
          <a:p>
            <a:pPr algn="just"/>
            <a:endParaRPr lang="ru-RU" sz="1500" dirty="0">
              <a:latin typeface="Times New Roman" pitchFamily="18" charset="0"/>
              <a:cs typeface="Times New Roman" pitchFamily="18" charset="0"/>
            </a:endParaRPr>
          </a:p>
          <a:p>
            <a:pPr algn="just"/>
            <a:r>
              <a:rPr lang="en-US" sz="1600" dirty="0">
                <a:latin typeface="Times New Roman" pitchFamily="18" charset="0"/>
                <a:cs typeface="Times New Roman" pitchFamily="18" charset="0"/>
              </a:rPr>
              <a:t>Brief characteristics.</a:t>
            </a:r>
            <a:endParaRPr lang="ru-RU" sz="1600" dirty="0">
              <a:latin typeface="Times New Roman" pitchFamily="18" charset="0"/>
              <a:cs typeface="Times New Roman" pitchFamily="18" charset="0"/>
            </a:endParaRPr>
          </a:p>
          <a:p>
            <a:pPr algn="just"/>
            <a:br>
              <a:rPr lang="en-US" sz="1600" dirty="0">
                <a:latin typeface="Times New Roman" pitchFamily="18" charset="0"/>
                <a:cs typeface="Times New Roman" pitchFamily="18" charset="0"/>
              </a:rPr>
            </a:br>
            <a:r>
              <a:rPr lang="en-US" sz="1600" dirty="0">
                <a:latin typeface="Times New Roman" pitchFamily="18" charset="0"/>
                <a:cs typeface="Times New Roman" pitchFamily="18" charset="0"/>
              </a:rPr>
              <a:t>Capital construction, one-</a:t>
            </a:r>
            <a:r>
              <a:rPr lang="en-US" sz="1600" dirty="0" err="1">
                <a:latin typeface="Times New Roman" pitchFamily="18" charset="0"/>
                <a:cs typeface="Times New Roman" pitchFamily="18" charset="0"/>
              </a:rPr>
              <a:t>storeyed</a:t>
            </a:r>
            <a:r>
              <a:rPr lang="en-US" sz="1600" dirty="0">
                <a:latin typeface="Times New Roman" pitchFamily="18" charset="0"/>
                <a:cs typeface="Times New Roman" pitchFamily="18" charset="0"/>
              </a:rPr>
              <a:t>, with shadow canopy, water supply network, sewerage network, power line section, asphalt concrete ground, wooden fence. Land plot area is 0,4718 ha. The term of renting is 50 years. The restriction in use the frames of the location in water basins.</a:t>
            </a:r>
            <a:endParaRPr lang="ru-RU" sz="1600" dirty="0">
              <a:latin typeface="Times New Roman" pitchFamily="18" charset="0"/>
              <a:cs typeface="Times New Roman" pitchFamily="18" charset="0"/>
            </a:endParaRPr>
          </a:p>
          <a:p>
            <a:pPr algn="just"/>
            <a:endParaRPr lang="ru-RU" sz="1500" dirty="0">
              <a:latin typeface="Times New Roman" pitchFamily="18" charset="0"/>
              <a:cs typeface="Times New Roman"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85728"/>
            <a:ext cx="9144000" cy="857256"/>
          </a:xfrm>
        </p:spPr>
        <p:txBody>
          <a:bodyPr>
            <a:normAutofit fontScale="90000"/>
          </a:bodyPr>
          <a:lstStyle/>
          <a:p>
            <a:pPr algn="ctr"/>
            <a:br>
              <a:rPr lang="ru-RU" dirty="0"/>
            </a:br>
            <a:br>
              <a:rPr lang="ru-RU" dirty="0"/>
            </a:br>
            <a:br>
              <a:rPr lang="ru-RU" dirty="0"/>
            </a:br>
            <a:br>
              <a:rPr lang="ru-RU" dirty="0"/>
            </a:br>
            <a:br>
              <a:rPr lang="ru-RU" dirty="0"/>
            </a:br>
            <a:br>
              <a:rPr lang="ru-RU" dirty="0"/>
            </a:br>
            <a:br>
              <a:rPr lang="ru-RU" dirty="0"/>
            </a:br>
            <a:br>
              <a:rPr lang="ru-RU" dirty="0"/>
            </a:br>
            <a:br>
              <a:rPr lang="ru-RU" dirty="0"/>
            </a:br>
            <a:br>
              <a:rPr lang="ru-RU" dirty="0"/>
            </a:br>
            <a:br>
              <a:rPr lang="ru-RU" dirty="0"/>
            </a:br>
            <a:br>
              <a:rPr lang="ru-RU" dirty="0"/>
            </a:br>
            <a:br>
              <a:rPr lang="ru-RU" dirty="0"/>
            </a:br>
            <a:br>
              <a:rPr lang="ru-RU" dirty="0"/>
            </a:br>
            <a:br>
              <a:rPr lang="ru-RU" dirty="0"/>
            </a:br>
            <a:br>
              <a:rPr lang="ru-RU" dirty="0"/>
            </a:br>
            <a:br>
              <a:rPr lang="ru-RU" dirty="0"/>
            </a:br>
            <a:br>
              <a:rPr lang="ru-RU" dirty="0"/>
            </a:br>
            <a:br>
              <a:rPr lang="ru-RU" dirty="0"/>
            </a:br>
            <a:r>
              <a:rPr lang="ru-RU" sz="1900" b="0" dirty="0">
                <a:latin typeface="Times New Roman" pitchFamily="18" charset="0"/>
                <a:cs typeface="Times New Roman" pitchFamily="18" charset="0"/>
              </a:rPr>
              <a:t>Комплекс капитальных строений (3 здания 4 сооружения) (ввод в эксплуатацию в 1971 году)</a:t>
            </a:r>
            <a:br>
              <a:rPr lang="ru-RU" sz="1900" b="0" dirty="0">
                <a:latin typeface="Times New Roman" pitchFamily="18" charset="0"/>
                <a:cs typeface="Times New Roman" pitchFamily="18" charset="0"/>
              </a:rPr>
            </a:br>
            <a:r>
              <a:rPr lang="ru-RU" sz="1900" b="0" dirty="0">
                <a:latin typeface="Times New Roman" pitchFamily="18" charset="0"/>
                <a:cs typeface="Times New Roman" pitchFamily="18" charset="0"/>
              </a:rPr>
              <a:t>Адрес: Витебская область, Дубровенский район, </a:t>
            </a:r>
            <a:r>
              <a:rPr lang="ru-RU" sz="1900" b="0" dirty="0" err="1">
                <a:latin typeface="Times New Roman" pitchFamily="18" charset="0"/>
                <a:cs typeface="Times New Roman" pitchFamily="18" charset="0"/>
              </a:rPr>
              <a:t>аг.Боброво</a:t>
            </a:r>
            <a:r>
              <a:rPr lang="ru-RU" sz="1900" b="0" dirty="0">
                <a:latin typeface="Times New Roman" pitchFamily="18" charset="0"/>
                <a:cs typeface="Times New Roman" pitchFamily="18" charset="0"/>
              </a:rPr>
              <a:t>, ул.Школьная,1  </a:t>
            </a:r>
            <a:br>
              <a:rPr lang="ru-RU" b="0" i="1" dirty="0">
                <a:latin typeface="Times New Roman" pitchFamily="18" charset="0"/>
                <a:cs typeface="Times New Roman" pitchFamily="18" charset="0"/>
              </a:rPr>
            </a:br>
            <a:endParaRPr lang="ru-RU" b="0" i="1" dirty="0">
              <a:latin typeface="Times New Roman" pitchFamily="18" charset="0"/>
              <a:cs typeface="Times New Roman" pitchFamily="18" charset="0"/>
            </a:endParaRPr>
          </a:p>
        </p:txBody>
      </p:sp>
      <p:pic>
        <p:nvPicPr>
          <p:cNvPr id="5" name="Содержимое 4" descr="_DSC0002.JPG"/>
          <p:cNvPicPr>
            <a:picLocks noGrp="1" noChangeAspect="1"/>
          </p:cNvPicPr>
          <p:nvPr>
            <p:ph idx="1"/>
          </p:nvPr>
        </p:nvPicPr>
        <p:blipFill>
          <a:blip r:embed="rId2" cstate="print"/>
          <a:stretch>
            <a:fillRect/>
          </a:stretch>
        </p:blipFill>
        <p:spPr>
          <a:xfrm>
            <a:off x="214282" y="2071678"/>
            <a:ext cx="5111750" cy="3643338"/>
          </a:xfrm>
        </p:spPr>
      </p:pic>
      <p:sp>
        <p:nvSpPr>
          <p:cNvPr id="4" name="Текст 3"/>
          <p:cNvSpPr>
            <a:spLocks noGrp="1"/>
          </p:cNvSpPr>
          <p:nvPr>
            <p:ph type="body" sz="half" idx="2"/>
          </p:nvPr>
        </p:nvSpPr>
        <p:spPr>
          <a:xfrm>
            <a:off x="5357818" y="1785926"/>
            <a:ext cx="3571900" cy="4143404"/>
          </a:xfrm>
        </p:spPr>
        <p:txBody>
          <a:bodyPr>
            <a:normAutofit lnSpcReduction="10000"/>
          </a:bodyPr>
          <a:lstStyle/>
          <a:p>
            <a:pPr algn="just"/>
            <a:endParaRPr lang="ru-RU" sz="1500" dirty="0">
              <a:latin typeface="Times New Roman" pitchFamily="18" charset="0"/>
              <a:cs typeface="Times New Roman" pitchFamily="18" charset="0"/>
            </a:endParaRPr>
          </a:p>
          <a:p>
            <a:pPr algn="just"/>
            <a:r>
              <a:rPr lang="ru-RU" sz="1500" dirty="0">
                <a:latin typeface="Times New Roman" pitchFamily="18" charset="0"/>
                <a:cs typeface="Times New Roman" pitchFamily="18" charset="0"/>
              </a:rPr>
              <a:t>КРАТКАЯ ХАРАКТЕРИСТИКА</a:t>
            </a:r>
          </a:p>
          <a:p>
            <a:pPr algn="just"/>
            <a:r>
              <a:rPr lang="ru-RU" sz="1500" dirty="0">
                <a:latin typeface="Times New Roman" pitchFamily="18" charset="0"/>
                <a:cs typeface="Times New Roman" pitchFamily="18" charset="0"/>
              </a:rPr>
              <a:t>Капитальные строения с пристройкой, котельной, дымовой трубой, воротами, калиткой, покрытием, забором, одноэтажное, кирпичное, фундамент бетонный, перекрытия железобетонные, крыша асбестоцементные волнистые листы. Земельный участок общей площадью 0,8692 га, сроком аренды на 50 лет. Ограничение в использовании: расположение в </a:t>
            </a:r>
            <a:r>
              <a:rPr lang="ru-RU" sz="1500" dirty="0" err="1">
                <a:latin typeface="Times New Roman" pitchFamily="18" charset="0"/>
                <a:cs typeface="Times New Roman" pitchFamily="18" charset="0"/>
              </a:rPr>
              <a:t>водоохранных</a:t>
            </a:r>
            <a:r>
              <a:rPr lang="ru-RU" sz="1500" dirty="0">
                <a:latin typeface="Times New Roman" pitchFamily="18" charset="0"/>
                <a:cs typeface="Times New Roman" pitchFamily="18" charset="0"/>
              </a:rPr>
              <a:t> зонах рек и водоемов, в зонах санитарной охраны водных объектов, используемых для хозяйственно-питьевого водоснабжения, в зонах санитарной охраны в местах водозабора, в охранных зонах электрических сетей.</a:t>
            </a:r>
          </a:p>
          <a:p>
            <a:endParaRPr lang="ru-RU"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15553"/>
          </a:xfrm>
          <a:prstGeom prst="rect">
            <a:avLst/>
          </a:prstGeom>
        </p:spPr>
        <p:txBody>
          <a:bodyPr wrap="square">
            <a:spAutoFit/>
          </a:bodyPr>
          <a:lstStyle/>
          <a:p>
            <a:pPr algn="ctr"/>
            <a:r>
              <a:rPr lang="en-US" sz="1700" dirty="0">
                <a:latin typeface="Times New Roman" pitchFamily="18" charset="0"/>
                <a:cs typeface="Times New Roman" pitchFamily="18" charset="0"/>
              </a:rPr>
              <a:t>A set of capital construction (3 buildings 4 constructions) (built in 1971)</a:t>
            </a:r>
            <a:endParaRPr lang="ru-RU" sz="1700" dirty="0">
              <a:latin typeface="Times New Roman" pitchFamily="18" charset="0"/>
              <a:cs typeface="Times New Roman" pitchFamily="18" charset="0"/>
            </a:endParaRPr>
          </a:p>
          <a:p>
            <a:pPr algn="ctr"/>
            <a:r>
              <a:rPr lang="en-US" sz="1700" dirty="0">
                <a:latin typeface="Times New Roman" pitchFamily="18" charset="0"/>
                <a:cs typeface="Times New Roman" pitchFamily="18" charset="0"/>
              </a:rPr>
              <a:t>Address: Vitebsk region, </a:t>
            </a:r>
            <a:r>
              <a:rPr lang="en-US" sz="1700" dirty="0" err="1">
                <a:latin typeface="Times New Roman" pitchFamily="18" charset="0"/>
                <a:cs typeface="Times New Roman" pitchFamily="18" charset="0"/>
              </a:rPr>
              <a:t>Dubrovno</a:t>
            </a:r>
            <a:r>
              <a:rPr lang="en-US" sz="1700" dirty="0">
                <a:latin typeface="Times New Roman" pitchFamily="18" charset="0"/>
                <a:cs typeface="Times New Roman" pitchFamily="18" charset="0"/>
              </a:rPr>
              <a:t> district, street </a:t>
            </a:r>
            <a:r>
              <a:rPr lang="en-US" sz="1700" dirty="0" err="1">
                <a:latin typeface="Times New Roman" pitchFamily="18" charset="0"/>
                <a:cs typeface="Times New Roman" pitchFamily="18" charset="0"/>
              </a:rPr>
              <a:t>Shkolnaya</a:t>
            </a:r>
            <a:r>
              <a:rPr lang="en-US" sz="1700" dirty="0">
                <a:latin typeface="Times New Roman" pitchFamily="18" charset="0"/>
                <a:cs typeface="Times New Roman" pitchFamily="18" charset="0"/>
              </a:rPr>
              <a:t>, 1.</a:t>
            </a:r>
            <a:endParaRPr lang="ru-RU" sz="1700" dirty="0">
              <a:latin typeface="Times New Roman" pitchFamily="18" charset="0"/>
              <a:cs typeface="Times New Roman" pitchFamily="18" charset="0"/>
            </a:endParaRPr>
          </a:p>
        </p:txBody>
      </p:sp>
      <p:pic>
        <p:nvPicPr>
          <p:cNvPr id="3" name="Содержимое 4" descr="_DSC0002.JPG"/>
          <p:cNvPicPr>
            <a:picLocks noChangeAspect="1"/>
          </p:cNvPicPr>
          <p:nvPr/>
        </p:nvPicPr>
        <p:blipFill>
          <a:blip r:embed="rId2" cstate="print"/>
          <a:stretch>
            <a:fillRect/>
          </a:stretch>
        </p:blipFill>
        <p:spPr>
          <a:xfrm>
            <a:off x="142844" y="2020762"/>
            <a:ext cx="5183188" cy="3694254"/>
          </a:xfrm>
          <a:prstGeom prst="rect">
            <a:avLst/>
          </a:prstGeom>
        </p:spPr>
      </p:pic>
      <p:sp>
        <p:nvSpPr>
          <p:cNvPr id="4" name="Прямоугольник 3"/>
          <p:cNvSpPr/>
          <p:nvPr/>
        </p:nvSpPr>
        <p:spPr>
          <a:xfrm>
            <a:off x="5357818" y="1928802"/>
            <a:ext cx="3786182" cy="3770263"/>
          </a:xfrm>
          <a:prstGeom prst="rect">
            <a:avLst/>
          </a:prstGeom>
        </p:spPr>
        <p:txBody>
          <a:bodyPr wrap="square">
            <a:spAutoFit/>
          </a:bodyPr>
          <a:lstStyle/>
          <a:p>
            <a:pPr algn="just"/>
            <a:r>
              <a:rPr lang="en-US" sz="1600" dirty="0">
                <a:latin typeface="Times New Roman" pitchFamily="18" charset="0"/>
                <a:cs typeface="Times New Roman" pitchFamily="18" charset="0"/>
              </a:rPr>
              <a:t>Brief characteristics</a:t>
            </a:r>
            <a:endParaRPr lang="ru-RU" sz="1600" dirty="0">
              <a:latin typeface="Times New Roman" pitchFamily="18" charset="0"/>
              <a:cs typeface="Times New Roman" pitchFamily="18" charset="0"/>
            </a:endParaRPr>
          </a:p>
          <a:p>
            <a:pPr algn="just"/>
            <a:endParaRPr lang="ru-RU" sz="1600" dirty="0">
              <a:latin typeface="Times New Roman" pitchFamily="18" charset="0"/>
              <a:cs typeface="Times New Roman" pitchFamily="18" charset="0"/>
            </a:endParaRPr>
          </a:p>
          <a:p>
            <a:pPr algn="just"/>
            <a:r>
              <a:rPr lang="en-US" sz="1600" dirty="0">
                <a:latin typeface="Times New Roman" pitchFamily="18" charset="0"/>
                <a:cs typeface="Times New Roman" pitchFamily="18" charset="0"/>
              </a:rPr>
              <a:t>Capital constructions with extension, a  </a:t>
            </a:r>
            <a:r>
              <a:rPr lang="en-US" sz="1600" dirty="0" err="1">
                <a:latin typeface="Times New Roman" pitchFamily="18" charset="0"/>
                <a:cs typeface="Times New Roman" pitchFamily="18" charset="0"/>
              </a:rPr>
              <a:t>steamshop</a:t>
            </a:r>
            <a:r>
              <a:rPr lang="en-US" sz="1600" dirty="0">
                <a:latin typeface="Times New Roman" pitchFamily="18" charset="0"/>
                <a:cs typeface="Times New Roman" pitchFamily="18" charset="0"/>
              </a:rPr>
              <a:t>, a fume chimney, gates, covering, fence, one-</a:t>
            </a:r>
            <a:r>
              <a:rPr lang="en-US" sz="1600" dirty="0" err="1">
                <a:latin typeface="Times New Roman" pitchFamily="18" charset="0"/>
                <a:cs typeface="Times New Roman" pitchFamily="18" charset="0"/>
              </a:rPr>
              <a:t>storeyed</a:t>
            </a:r>
            <a:r>
              <a:rPr lang="en-US" sz="1600" dirty="0">
                <a:latin typeface="Times New Roman" pitchFamily="18" charset="0"/>
                <a:cs typeface="Times New Roman" pitchFamily="18" charset="0"/>
              </a:rPr>
              <a:t>, brick, concrete basement, reinforced concrete floors, asbestos cement corrugated sheets-roof. Land plot area is 0,8692 ha. The term of renting is 50 </a:t>
            </a:r>
            <a:r>
              <a:rPr lang="en-US" sz="1600" dirty="0" err="1">
                <a:latin typeface="Times New Roman" pitchFamily="18" charset="0"/>
                <a:cs typeface="Times New Roman" pitchFamily="18" charset="0"/>
              </a:rPr>
              <a:t>years.The</a:t>
            </a:r>
            <a:r>
              <a:rPr lang="en-US" sz="1600" dirty="0">
                <a:latin typeface="Times New Roman" pitchFamily="18" charset="0"/>
                <a:cs typeface="Times New Roman" pitchFamily="18" charset="0"/>
              </a:rPr>
              <a:t> restriction in use the frames of the location in water protection zone </a:t>
            </a:r>
            <a:r>
              <a:rPr lang="en-US" sz="1600" dirty="0" err="1">
                <a:latin typeface="Times New Roman" pitchFamily="18" charset="0"/>
                <a:cs typeface="Times New Roman" pitchFamily="18" charset="0"/>
              </a:rPr>
              <a:t>inwater</a:t>
            </a:r>
            <a:r>
              <a:rPr lang="en-US" sz="1600" dirty="0">
                <a:latin typeface="Times New Roman" pitchFamily="18" charset="0"/>
                <a:cs typeface="Times New Roman" pitchFamily="18" charset="0"/>
              </a:rPr>
              <a:t> basins, in sanitary protection zones, used for drinking water supply, in protection zones of electricity lines.</a:t>
            </a:r>
            <a:endParaRPr lang="ru-RU" sz="1600" dirty="0">
              <a:latin typeface="Times New Roman" pitchFamily="18" charset="0"/>
              <a:cs typeface="Times New Roman" pitchFamily="18" charset="0"/>
            </a:endParaRPr>
          </a:p>
          <a:p>
            <a:pPr algn="just"/>
            <a:endParaRPr lang="ru-RU" sz="1500" dirty="0">
              <a:latin typeface="Times New Roman" pitchFamily="18" charset="0"/>
              <a:cs typeface="Times New Roman"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273050"/>
            <a:ext cx="8786874" cy="1162050"/>
          </a:xfrm>
        </p:spPr>
        <p:txBody>
          <a:bodyPr>
            <a:normAutofit fontScale="90000"/>
          </a:bodyPr>
          <a:lstStyle/>
          <a:p>
            <a:pPr algn="ctr"/>
            <a:r>
              <a:rPr lang="ru-RU" sz="1900" b="0" dirty="0">
                <a:latin typeface="Times New Roman" pitchFamily="18" charset="0"/>
                <a:cs typeface="Times New Roman" pitchFamily="18" charset="0"/>
              </a:rPr>
              <a:t>Комплекс капитальных строений (3 здания 4 сооружения) (ввод в эксплуатацию в 1972 году)</a:t>
            </a:r>
            <a:br>
              <a:rPr lang="ru-RU" sz="1900" b="0" dirty="0">
                <a:latin typeface="Times New Roman" pitchFamily="18" charset="0"/>
                <a:cs typeface="Times New Roman" pitchFamily="18" charset="0"/>
              </a:rPr>
            </a:br>
            <a:r>
              <a:rPr lang="ru-RU" sz="1900" b="0" dirty="0">
                <a:latin typeface="Times New Roman" pitchFamily="18" charset="0"/>
                <a:cs typeface="Times New Roman" pitchFamily="18" charset="0"/>
              </a:rPr>
              <a:t>Адрес: Витебская область, Дубровенский район, </a:t>
            </a:r>
            <a:r>
              <a:rPr lang="ru-RU" sz="1900" b="0" dirty="0" err="1">
                <a:latin typeface="Times New Roman" pitchFamily="18" charset="0"/>
                <a:cs typeface="Times New Roman" pitchFamily="18" charset="0"/>
              </a:rPr>
              <a:t>аг.Станиславово</a:t>
            </a:r>
            <a:r>
              <a:rPr lang="ru-RU" sz="1900" b="0" dirty="0">
                <a:latin typeface="Times New Roman" pitchFamily="18" charset="0"/>
                <a:cs typeface="Times New Roman" pitchFamily="18" charset="0"/>
              </a:rPr>
              <a:t>, ул.Школьная,5 </a:t>
            </a:r>
            <a:br>
              <a:rPr lang="ru-RU" b="0" dirty="0">
                <a:latin typeface="Times New Roman" pitchFamily="18" charset="0"/>
                <a:cs typeface="Times New Roman" pitchFamily="18" charset="0"/>
              </a:rPr>
            </a:br>
            <a:endParaRPr lang="ru-RU" b="0" dirty="0">
              <a:latin typeface="Times New Roman" pitchFamily="18" charset="0"/>
              <a:cs typeface="Times New Roman" pitchFamily="18" charset="0"/>
            </a:endParaRPr>
          </a:p>
        </p:txBody>
      </p:sp>
      <p:pic>
        <p:nvPicPr>
          <p:cNvPr id="5" name="Содержимое 4" descr="_DSC0020.JPG"/>
          <p:cNvPicPr>
            <a:picLocks noGrp="1" noChangeAspect="1"/>
          </p:cNvPicPr>
          <p:nvPr>
            <p:ph idx="1"/>
          </p:nvPr>
        </p:nvPicPr>
        <p:blipFill>
          <a:blip r:embed="rId2" cstate="print"/>
          <a:stretch>
            <a:fillRect/>
          </a:stretch>
        </p:blipFill>
        <p:spPr>
          <a:xfrm>
            <a:off x="214282" y="1571612"/>
            <a:ext cx="5111750" cy="3407833"/>
          </a:xfrm>
        </p:spPr>
      </p:pic>
      <p:sp>
        <p:nvSpPr>
          <p:cNvPr id="4" name="Текст 3"/>
          <p:cNvSpPr>
            <a:spLocks noGrp="1"/>
          </p:cNvSpPr>
          <p:nvPr>
            <p:ph type="body" sz="half" idx="2"/>
          </p:nvPr>
        </p:nvSpPr>
        <p:spPr>
          <a:xfrm>
            <a:off x="5429256" y="1500174"/>
            <a:ext cx="3571900" cy="4691063"/>
          </a:xfrm>
        </p:spPr>
        <p:txBody>
          <a:bodyPr/>
          <a:lstStyle/>
          <a:p>
            <a:pPr algn="just"/>
            <a:endParaRPr lang="ru-RU" sz="1500" dirty="0">
              <a:latin typeface="Times New Roman" pitchFamily="18" charset="0"/>
              <a:cs typeface="Times New Roman" pitchFamily="18" charset="0"/>
            </a:endParaRPr>
          </a:p>
          <a:p>
            <a:pPr algn="just"/>
            <a:endParaRPr lang="ru-RU" sz="1500" dirty="0">
              <a:latin typeface="Times New Roman" pitchFamily="18" charset="0"/>
              <a:cs typeface="Times New Roman" pitchFamily="18" charset="0"/>
            </a:endParaRPr>
          </a:p>
          <a:p>
            <a:pPr algn="just"/>
            <a:r>
              <a:rPr lang="ru-RU" sz="1500" dirty="0">
                <a:latin typeface="Times New Roman" pitchFamily="18" charset="0"/>
                <a:cs typeface="Times New Roman" pitchFamily="18" charset="0"/>
              </a:rPr>
              <a:t>КРАТКАЯ ХАРАКТЕРИСТИКА</a:t>
            </a:r>
          </a:p>
          <a:p>
            <a:pPr algn="just"/>
            <a:r>
              <a:rPr lang="ru-RU" sz="1500" dirty="0">
                <a:latin typeface="Times New Roman" pitchFamily="18" charset="0"/>
                <a:cs typeface="Times New Roman" pitchFamily="18" charset="0"/>
              </a:rPr>
              <a:t>Капитальные строения, одноэтажные, с забором, туалетом, тепловой сетью, площадками, дорожками, сетью водопровода, канализационной сетью, кабельной линией. Земельный участок, общей площадью 0,8748 га, сроком аренды на 50 лет. Ограничение в использовании в связи с расположением в </a:t>
            </a:r>
            <a:r>
              <a:rPr lang="ru-RU" sz="1500" dirty="0" err="1">
                <a:latin typeface="Times New Roman" pitchFamily="18" charset="0"/>
                <a:cs typeface="Times New Roman" pitchFamily="18" charset="0"/>
              </a:rPr>
              <a:t>водоохранных</a:t>
            </a:r>
            <a:r>
              <a:rPr lang="ru-RU" sz="1500" dirty="0">
                <a:latin typeface="Times New Roman" pitchFamily="18" charset="0"/>
                <a:cs typeface="Times New Roman" pitchFamily="18" charset="0"/>
              </a:rPr>
              <a:t> зонах водных объектов</a:t>
            </a:r>
            <a:r>
              <a:rPr lang="ru-RU" dirty="0"/>
              <a: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877163"/>
          </a:xfrm>
          <a:prstGeom prst="rect">
            <a:avLst/>
          </a:prstGeom>
        </p:spPr>
        <p:txBody>
          <a:bodyPr wrap="square">
            <a:spAutoFit/>
          </a:bodyPr>
          <a:lstStyle/>
          <a:p>
            <a:pPr algn="ctr"/>
            <a:r>
              <a:rPr lang="en-US" sz="1700" dirty="0">
                <a:latin typeface="Times New Roman" pitchFamily="18" charset="0"/>
                <a:cs typeface="Times New Roman" pitchFamily="18" charset="0"/>
              </a:rPr>
              <a:t>A set of capital construction (3 buildings 4 constructions) (built in 1972)</a:t>
            </a:r>
            <a:endParaRPr lang="ru-RU" sz="1700" dirty="0">
              <a:latin typeface="Times New Roman" pitchFamily="18" charset="0"/>
              <a:cs typeface="Times New Roman" pitchFamily="18" charset="0"/>
            </a:endParaRPr>
          </a:p>
          <a:p>
            <a:pPr algn="ctr"/>
            <a:r>
              <a:rPr lang="en-US" sz="1700" dirty="0">
                <a:latin typeface="Times New Roman" pitchFamily="18" charset="0"/>
                <a:cs typeface="Times New Roman" pitchFamily="18" charset="0"/>
              </a:rPr>
              <a:t>Address: Vitebsk region, </a:t>
            </a:r>
            <a:r>
              <a:rPr lang="en-US" sz="1700" dirty="0" err="1">
                <a:latin typeface="Times New Roman" pitchFamily="18" charset="0"/>
                <a:cs typeface="Times New Roman" pitchFamily="18" charset="0"/>
              </a:rPr>
              <a:t>Dubrovno</a:t>
            </a:r>
            <a:r>
              <a:rPr lang="en-US" sz="1700" dirty="0">
                <a:latin typeface="Times New Roman" pitchFamily="18" charset="0"/>
                <a:cs typeface="Times New Roman" pitchFamily="18" charset="0"/>
              </a:rPr>
              <a:t> district, </a:t>
            </a:r>
            <a:r>
              <a:rPr lang="en-US" sz="1700" dirty="0" err="1">
                <a:latin typeface="Times New Roman" pitchFamily="18" charset="0"/>
                <a:cs typeface="Times New Roman" pitchFamily="18" charset="0"/>
              </a:rPr>
              <a:t>Stanislavovo</a:t>
            </a:r>
            <a:r>
              <a:rPr lang="en-US" sz="1700" dirty="0">
                <a:latin typeface="Times New Roman" pitchFamily="18" charset="0"/>
                <a:cs typeface="Times New Roman" pitchFamily="18" charset="0"/>
              </a:rPr>
              <a:t>, street </a:t>
            </a:r>
            <a:r>
              <a:rPr lang="en-US" sz="1700" dirty="0" err="1">
                <a:latin typeface="Times New Roman" pitchFamily="18" charset="0"/>
                <a:cs typeface="Times New Roman" pitchFamily="18" charset="0"/>
              </a:rPr>
              <a:t>Shkolnaya</a:t>
            </a:r>
            <a:r>
              <a:rPr lang="en-US" sz="1700" dirty="0">
                <a:latin typeface="Times New Roman" pitchFamily="18" charset="0"/>
                <a:cs typeface="Times New Roman" pitchFamily="18" charset="0"/>
              </a:rPr>
              <a:t>, 5.</a:t>
            </a:r>
            <a:endParaRPr lang="ru-RU" sz="1700" dirty="0">
              <a:latin typeface="Times New Roman" pitchFamily="18" charset="0"/>
              <a:cs typeface="Times New Roman" pitchFamily="18" charset="0"/>
            </a:endParaRPr>
          </a:p>
          <a:p>
            <a:pPr algn="ctr"/>
            <a:endParaRPr lang="ru-RU" sz="1700" dirty="0"/>
          </a:p>
        </p:txBody>
      </p:sp>
      <p:pic>
        <p:nvPicPr>
          <p:cNvPr id="3" name="Содержимое 4" descr="_DSC0020.JPG"/>
          <p:cNvPicPr>
            <a:picLocks noChangeAspect="1"/>
          </p:cNvPicPr>
          <p:nvPr/>
        </p:nvPicPr>
        <p:blipFill>
          <a:blip r:embed="rId2" cstate="print"/>
          <a:stretch>
            <a:fillRect/>
          </a:stretch>
        </p:blipFill>
        <p:spPr>
          <a:xfrm>
            <a:off x="214282" y="1571612"/>
            <a:ext cx="5111750" cy="3407833"/>
          </a:xfrm>
          <a:prstGeom prst="rect">
            <a:avLst/>
          </a:prstGeom>
        </p:spPr>
      </p:pic>
      <p:sp>
        <p:nvSpPr>
          <p:cNvPr id="4" name="Прямоугольник 3"/>
          <p:cNvSpPr/>
          <p:nvPr/>
        </p:nvSpPr>
        <p:spPr>
          <a:xfrm>
            <a:off x="5357818" y="1714489"/>
            <a:ext cx="3571900" cy="2554545"/>
          </a:xfrm>
          <a:prstGeom prst="rect">
            <a:avLst/>
          </a:prstGeom>
        </p:spPr>
        <p:txBody>
          <a:bodyPr wrap="square">
            <a:spAutoFit/>
          </a:bodyPr>
          <a:lstStyle/>
          <a:p>
            <a:pPr algn="just"/>
            <a:r>
              <a:rPr lang="en-US" sz="1600" dirty="0">
                <a:latin typeface="Times New Roman" pitchFamily="18" charset="0"/>
                <a:cs typeface="Times New Roman" pitchFamily="18" charset="0"/>
              </a:rPr>
              <a:t> Brief characteristics </a:t>
            </a:r>
            <a:endParaRPr lang="ru-RU" sz="1600" dirty="0">
              <a:latin typeface="Times New Roman" pitchFamily="18" charset="0"/>
              <a:cs typeface="Times New Roman" pitchFamily="18" charset="0"/>
            </a:endParaRPr>
          </a:p>
          <a:p>
            <a:pPr algn="just"/>
            <a:endParaRPr lang="ru-RU" sz="1600" dirty="0">
              <a:latin typeface="Times New Roman" pitchFamily="18" charset="0"/>
              <a:cs typeface="Times New Roman" pitchFamily="18" charset="0"/>
            </a:endParaRPr>
          </a:p>
          <a:p>
            <a:pPr algn="just"/>
            <a:r>
              <a:rPr lang="en-US" sz="1600" dirty="0">
                <a:latin typeface="Times New Roman" pitchFamily="18" charset="0"/>
                <a:cs typeface="Times New Roman" pitchFamily="18" charset="0"/>
              </a:rPr>
              <a:t>Capital constructions, one-</a:t>
            </a:r>
            <a:r>
              <a:rPr lang="en-US" sz="1600" dirty="0" err="1">
                <a:latin typeface="Times New Roman" pitchFamily="18" charset="0"/>
                <a:cs typeface="Times New Roman" pitchFamily="18" charset="0"/>
              </a:rPr>
              <a:t>storeyed</a:t>
            </a:r>
            <a:r>
              <a:rPr lang="en-US" sz="1600" dirty="0">
                <a:latin typeface="Times New Roman" pitchFamily="18" charset="0"/>
                <a:cs typeface="Times New Roman" pitchFamily="18" charset="0"/>
              </a:rPr>
              <a:t>, with a fence, toilet, heating network, grounds, walking lines, water supply network, sewerage network, cable line. A land plot area is 0,8748 ha. The term of renting is 50 </a:t>
            </a:r>
            <a:r>
              <a:rPr lang="en-US" sz="1600" dirty="0" err="1">
                <a:latin typeface="Times New Roman" pitchFamily="18" charset="0"/>
                <a:cs typeface="Times New Roman" pitchFamily="18" charset="0"/>
              </a:rPr>
              <a:t>years.The</a:t>
            </a:r>
            <a:r>
              <a:rPr lang="en-US" sz="1600" dirty="0">
                <a:latin typeface="Times New Roman" pitchFamily="18" charset="0"/>
                <a:cs typeface="Times New Roman" pitchFamily="18" charset="0"/>
              </a:rPr>
              <a:t> restriction in use in the frames of location in water protection zones of water basins.</a:t>
            </a:r>
            <a:endParaRPr lang="ru-RU" sz="1500" dirty="0">
              <a:latin typeface="Times New Roman" pitchFamily="18" charset="0"/>
              <a:cs typeface="Times New Roman"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4643438" y="714356"/>
          <a:ext cx="4286280" cy="5929353"/>
        </p:xfrm>
        <a:graphic>
          <a:graphicData uri="http://schemas.openxmlformats.org/drawingml/2006/table">
            <a:tbl>
              <a:tblPr/>
              <a:tblGrid>
                <a:gridCol w="2048387">
                  <a:extLst>
                    <a:ext uri="{9D8B030D-6E8A-4147-A177-3AD203B41FA5}">
                      <a16:colId xmlns:a16="http://schemas.microsoft.com/office/drawing/2014/main" val="20000"/>
                    </a:ext>
                  </a:extLst>
                </a:gridCol>
                <a:gridCol w="2237893">
                  <a:extLst>
                    <a:ext uri="{9D8B030D-6E8A-4147-A177-3AD203B41FA5}">
                      <a16:colId xmlns:a16="http://schemas.microsoft.com/office/drawing/2014/main" val="20001"/>
                    </a:ext>
                  </a:extLst>
                </a:gridCol>
              </a:tblGrid>
              <a:tr h="219606">
                <a:tc gridSpan="2">
                  <a:txBody>
                    <a:bodyPr/>
                    <a:lstStyle/>
                    <a:p>
                      <a:pPr algn="just">
                        <a:lnSpc>
                          <a:spcPct val="115000"/>
                        </a:lnSpc>
                        <a:spcAft>
                          <a:spcPts val="0"/>
                        </a:spcAft>
                      </a:pPr>
                      <a:endParaRPr lang="ru-RU" sz="900" dirty="0">
                        <a:latin typeface="Times New Roman"/>
                        <a:ea typeface="Calibri"/>
                        <a:cs typeface="Times New Roman"/>
                      </a:endParaRPr>
                    </a:p>
                  </a:txBody>
                  <a:tcPr marL="40776" marR="407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10000"/>
                  </a:ext>
                </a:extLst>
              </a:tr>
              <a:tr h="219606">
                <a:tc>
                  <a:txBody>
                    <a:bodyPr/>
                    <a:lstStyle/>
                    <a:p>
                      <a:pPr algn="just">
                        <a:lnSpc>
                          <a:spcPct val="115000"/>
                        </a:lnSpc>
                        <a:spcAft>
                          <a:spcPts val="0"/>
                        </a:spcAft>
                      </a:pPr>
                      <a:r>
                        <a:rPr lang="ru-RU" sz="1200" dirty="0">
                          <a:latin typeface="Times New Roman"/>
                          <a:ea typeface="Calibri"/>
                          <a:cs typeface="Times New Roman"/>
                        </a:rPr>
                        <a:t>Характеристика</a:t>
                      </a:r>
                      <a:endParaRPr lang="ru-RU" sz="1200" dirty="0">
                        <a:latin typeface="Calibri"/>
                        <a:ea typeface="Calibri"/>
                        <a:cs typeface="Times New Roman"/>
                      </a:endParaRPr>
                    </a:p>
                  </a:txBody>
                  <a:tcPr marL="40776" marR="407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latin typeface="Times New Roman"/>
                          <a:ea typeface="Calibri"/>
                          <a:cs typeface="Times New Roman"/>
                        </a:rPr>
                        <a:t>Информация</a:t>
                      </a:r>
                      <a:endParaRPr lang="ru-RU" sz="1200">
                        <a:latin typeface="Calibri"/>
                        <a:ea typeface="Calibri"/>
                        <a:cs typeface="Times New Roman"/>
                      </a:endParaRPr>
                    </a:p>
                  </a:txBody>
                  <a:tcPr marL="40776" marR="407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19606">
                <a:tc>
                  <a:txBody>
                    <a:bodyPr/>
                    <a:lstStyle/>
                    <a:p>
                      <a:pPr algn="just">
                        <a:lnSpc>
                          <a:spcPct val="115000"/>
                        </a:lnSpc>
                        <a:spcAft>
                          <a:spcPts val="0"/>
                        </a:spcAft>
                      </a:pPr>
                      <a:r>
                        <a:rPr lang="ru-RU" sz="1200" dirty="0">
                          <a:latin typeface="Times New Roman"/>
                          <a:ea typeface="Calibri"/>
                          <a:cs typeface="Times New Roman"/>
                        </a:rPr>
                        <a:t>Адрес</a:t>
                      </a:r>
                      <a:endParaRPr lang="ru-RU" sz="1200" dirty="0">
                        <a:latin typeface="Calibri"/>
                        <a:ea typeface="Calibri"/>
                        <a:cs typeface="Times New Roman"/>
                      </a:endParaRPr>
                    </a:p>
                  </a:txBody>
                  <a:tcPr marL="40776" marR="407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latin typeface="Times New Roman"/>
                          <a:ea typeface="Calibri"/>
                          <a:cs typeface="Times New Roman"/>
                        </a:rPr>
                        <a:t>аг.Осинторф</a:t>
                      </a:r>
                      <a:endParaRPr lang="ru-RU" sz="1200">
                        <a:latin typeface="Calibri"/>
                        <a:ea typeface="Calibri"/>
                        <a:cs typeface="Times New Roman"/>
                      </a:endParaRPr>
                    </a:p>
                  </a:txBody>
                  <a:tcPr marL="40776" marR="407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19606">
                <a:tc gridSpan="2">
                  <a:txBody>
                    <a:bodyPr/>
                    <a:lstStyle/>
                    <a:p>
                      <a:pPr algn="just">
                        <a:lnSpc>
                          <a:spcPct val="115000"/>
                        </a:lnSpc>
                        <a:spcAft>
                          <a:spcPts val="0"/>
                        </a:spcAft>
                      </a:pPr>
                      <a:r>
                        <a:rPr lang="ru-RU" sz="1200" dirty="0">
                          <a:latin typeface="Times New Roman"/>
                          <a:ea typeface="Calibri"/>
                          <a:cs typeface="Times New Roman"/>
                        </a:rPr>
                        <a:t>Инженерная и транспортная инфраструктура:</a:t>
                      </a:r>
                      <a:endParaRPr lang="ru-RU" sz="1200" dirty="0">
                        <a:latin typeface="Calibri"/>
                        <a:ea typeface="Calibri"/>
                        <a:cs typeface="Times New Roman"/>
                      </a:endParaRPr>
                    </a:p>
                  </a:txBody>
                  <a:tcPr marL="40776" marR="407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10003"/>
                  </a:ext>
                </a:extLst>
              </a:tr>
              <a:tr h="219606">
                <a:tc>
                  <a:txBody>
                    <a:bodyPr/>
                    <a:lstStyle/>
                    <a:p>
                      <a:pPr algn="just">
                        <a:lnSpc>
                          <a:spcPct val="115000"/>
                        </a:lnSpc>
                        <a:spcAft>
                          <a:spcPts val="0"/>
                        </a:spcAft>
                      </a:pPr>
                      <a:r>
                        <a:rPr lang="ru-RU" sz="1200" dirty="0">
                          <a:latin typeface="Times New Roman"/>
                          <a:ea typeface="Calibri"/>
                          <a:cs typeface="Times New Roman"/>
                        </a:rPr>
                        <a:t>- водоснабжение</a:t>
                      </a:r>
                      <a:endParaRPr lang="ru-RU" sz="1200" dirty="0">
                        <a:latin typeface="Calibri"/>
                        <a:ea typeface="Calibri"/>
                        <a:cs typeface="Times New Roman"/>
                      </a:endParaRPr>
                    </a:p>
                  </a:txBody>
                  <a:tcPr marL="40776" marR="407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latin typeface="Times New Roman"/>
                          <a:ea typeface="Calibri"/>
                          <a:cs typeface="Times New Roman"/>
                        </a:rPr>
                        <a:t>Не имеется</a:t>
                      </a:r>
                      <a:endParaRPr lang="ru-RU" sz="1200">
                        <a:latin typeface="Calibri"/>
                        <a:ea typeface="Calibri"/>
                        <a:cs typeface="Times New Roman"/>
                      </a:endParaRPr>
                    </a:p>
                  </a:txBody>
                  <a:tcPr marL="40776" marR="407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39211">
                <a:tc>
                  <a:txBody>
                    <a:bodyPr/>
                    <a:lstStyle/>
                    <a:p>
                      <a:pPr algn="just">
                        <a:lnSpc>
                          <a:spcPct val="115000"/>
                        </a:lnSpc>
                        <a:spcAft>
                          <a:spcPts val="0"/>
                        </a:spcAft>
                      </a:pPr>
                      <a:r>
                        <a:rPr lang="ru-RU" sz="1200" dirty="0">
                          <a:latin typeface="Times New Roman"/>
                          <a:ea typeface="Calibri"/>
                          <a:cs typeface="Times New Roman"/>
                        </a:rPr>
                        <a:t>-водоотведение (канализация)</a:t>
                      </a:r>
                      <a:endParaRPr lang="ru-RU" sz="1200" dirty="0">
                        <a:latin typeface="Calibri"/>
                        <a:ea typeface="Calibri"/>
                        <a:cs typeface="Times New Roman"/>
                      </a:endParaRPr>
                    </a:p>
                  </a:txBody>
                  <a:tcPr marL="40776" marR="407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latin typeface="Times New Roman"/>
                          <a:ea typeface="Calibri"/>
                          <a:cs typeface="Times New Roman"/>
                        </a:rPr>
                        <a:t>Не имеется</a:t>
                      </a:r>
                      <a:endParaRPr lang="ru-RU" sz="1200">
                        <a:latin typeface="Calibri"/>
                        <a:ea typeface="Calibri"/>
                        <a:cs typeface="Times New Roman"/>
                      </a:endParaRPr>
                    </a:p>
                  </a:txBody>
                  <a:tcPr marL="40776" marR="407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39211">
                <a:tc>
                  <a:txBody>
                    <a:bodyPr/>
                    <a:lstStyle/>
                    <a:p>
                      <a:pPr algn="just">
                        <a:lnSpc>
                          <a:spcPct val="115000"/>
                        </a:lnSpc>
                        <a:spcAft>
                          <a:spcPts val="0"/>
                        </a:spcAft>
                      </a:pPr>
                      <a:r>
                        <a:rPr lang="ru-RU" sz="1200" dirty="0">
                          <a:latin typeface="Times New Roman"/>
                          <a:ea typeface="Calibri"/>
                          <a:cs typeface="Times New Roman"/>
                        </a:rPr>
                        <a:t>- электроснабжение</a:t>
                      </a:r>
                      <a:endParaRPr lang="ru-RU" sz="1200" dirty="0">
                        <a:latin typeface="Calibri"/>
                        <a:ea typeface="Calibri"/>
                        <a:cs typeface="Times New Roman"/>
                      </a:endParaRPr>
                    </a:p>
                  </a:txBody>
                  <a:tcPr marL="40776" marR="407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latin typeface="Times New Roman"/>
                          <a:ea typeface="Calibri"/>
                          <a:cs typeface="Times New Roman"/>
                        </a:rPr>
                        <a:t>К участку линия напряжением 10кВт</a:t>
                      </a:r>
                      <a:endParaRPr lang="ru-RU" sz="1200">
                        <a:latin typeface="Calibri"/>
                        <a:ea typeface="Calibri"/>
                        <a:cs typeface="Times New Roman"/>
                      </a:endParaRPr>
                    </a:p>
                  </a:txBody>
                  <a:tcPr marL="40776" marR="407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19606">
                <a:tc>
                  <a:txBody>
                    <a:bodyPr/>
                    <a:lstStyle/>
                    <a:p>
                      <a:pPr algn="just">
                        <a:lnSpc>
                          <a:spcPct val="115000"/>
                        </a:lnSpc>
                        <a:spcAft>
                          <a:spcPts val="0"/>
                        </a:spcAft>
                      </a:pPr>
                      <a:r>
                        <a:rPr lang="ru-RU" sz="1200" dirty="0">
                          <a:latin typeface="Times New Roman"/>
                          <a:ea typeface="Calibri"/>
                          <a:cs typeface="Times New Roman"/>
                        </a:rPr>
                        <a:t>- газоснабжение</a:t>
                      </a:r>
                      <a:endParaRPr lang="ru-RU" sz="1200" dirty="0">
                        <a:latin typeface="Calibri"/>
                        <a:ea typeface="Calibri"/>
                        <a:cs typeface="Times New Roman"/>
                      </a:endParaRPr>
                    </a:p>
                  </a:txBody>
                  <a:tcPr marL="40776" marR="407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latin typeface="Times New Roman"/>
                          <a:ea typeface="Calibri"/>
                          <a:cs typeface="Times New Roman"/>
                        </a:rPr>
                        <a:t>360 м до трубы</a:t>
                      </a:r>
                      <a:endParaRPr lang="ru-RU" sz="1200">
                        <a:latin typeface="Calibri"/>
                        <a:ea typeface="Calibri"/>
                        <a:cs typeface="Times New Roman"/>
                      </a:endParaRPr>
                    </a:p>
                  </a:txBody>
                  <a:tcPr marL="40776" marR="407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878422">
                <a:tc>
                  <a:txBody>
                    <a:bodyPr/>
                    <a:lstStyle/>
                    <a:p>
                      <a:pPr algn="just">
                        <a:lnSpc>
                          <a:spcPct val="115000"/>
                        </a:lnSpc>
                        <a:spcAft>
                          <a:spcPts val="0"/>
                        </a:spcAft>
                      </a:pPr>
                      <a:r>
                        <a:rPr lang="ru-RU" sz="1200" dirty="0">
                          <a:latin typeface="Times New Roman"/>
                          <a:ea typeface="Calibri"/>
                          <a:cs typeface="Times New Roman"/>
                        </a:rPr>
                        <a:t>- подъездные пути</a:t>
                      </a:r>
                      <a:endParaRPr lang="ru-RU" sz="1200" dirty="0">
                        <a:latin typeface="Calibri"/>
                        <a:ea typeface="Calibri"/>
                        <a:cs typeface="Times New Roman"/>
                      </a:endParaRPr>
                    </a:p>
                  </a:txBody>
                  <a:tcPr marL="40776" marR="407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dirty="0">
                          <a:latin typeface="Times New Roman"/>
                          <a:ea typeface="Calibri"/>
                          <a:cs typeface="Times New Roman"/>
                        </a:rPr>
                        <a:t>Имеется асфальтный подъезд, 4 км до автодороги М-1/Е30, 5 км до железнодорожной станции </a:t>
                      </a:r>
                      <a:endParaRPr lang="ru-RU" sz="1200" dirty="0">
                        <a:latin typeface="Calibri"/>
                        <a:ea typeface="Calibri"/>
                        <a:cs typeface="Times New Roman"/>
                      </a:endParaRPr>
                    </a:p>
                  </a:txBody>
                  <a:tcPr marL="40776" marR="407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39211">
                <a:tc>
                  <a:txBody>
                    <a:bodyPr/>
                    <a:lstStyle/>
                    <a:p>
                      <a:pPr algn="just">
                        <a:lnSpc>
                          <a:spcPct val="115000"/>
                        </a:lnSpc>
                        <a:spcAft>
                          <a:spcPts val="0"/>
                        </a:spcAft>
                      </a:pPr>
                      <a:r>
                        <a:rPr lang="ru-RU" sz="1200" dirty="0">
                          <a:latin typeface="Times New Roman"/>
                          <a:ea typeface="Calibri"/>
                          <a:cs typeface="Times New Roman"/>
                        </a:rPr>
                        <a:t>- телефонизация</a:t>
                      </a:r>
                      <a:endParaRPr lang="ru-RU" sz="1200" dirty="0">
                        <a:latin typeface="Calibri"/>
                        <a:ea typeface="Calibri"/>
                        <a:cs typeface="Times New Roman"/>
                      </a:endParaRPr>
                    </a:p>
                  </a:txBody>
                  <a:tcPr marL="40776" marR="407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latin typeface="Times New Roman"/>
                          <a:ea typeface="Calibri"/>
                          <a:cs typeface="Times New Roman"/>
                        </a:rPr>
                        <a:t>В зоне действия сотовых операторов</a:t>
                      </a:r>
                      <a:endParaRPr lang="ru-RU" sz="1200">
                        <a:latin typeface="Calibri"/>
                        <a:ea typeface="Calibri"/>
                        <a:cs typeface="Times New Roman"/>
                      </a:endParaRPr>
                    </a:p>
                  </a:txBody>
                  <a:tcPr marL="40776" marR="407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19606">
                <a:tc gridSpan="2">
                  <a:txBody>
                    <a:bodyPr/>
                    <a:lstStyle/>
                    <a:p>
                      <a:pPr algn="just">
                        <a:lnSpc>
                          <a:spcPct val="115000"/>
                        </a:lnSpc>
                        <a:spcAft>
                          <a:spcPts val="0"/>
                        </a:spcAft>
                      </a:pPr>
                      <a:r>
                        <a:rPr lang="ru-RU" sz="1200" dirty="0">
                          <a:latin typeface="Times New Roman"/>
                          <a:ea typeface="Calibri"/>
                          <a:cs typeface="Times New Roman"/>
                        </a:rPr>
                        <a:t>Характеристика площадки:</a:t>
                      </a:r>
                      <a:endParaRPr lang="ru-RU" sz="1200" dirty="0">
                        <a:latin typeface="Calibri"/>
                        <a:ea typeface="Calibri"/>
                        <a:cs typeface="Times New Roman"/>
                      </a:endParaRPr>
                    </a:p>
                  </a:txBody>
                  <a:tcPr marL="40776" marR="407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10010"/>
                  </a:ext>
                </a:extLst>
              </a:tr>
              <a:tr h="219606">
                <a:tc>
                  <a:txBody>
                    <a:bodyPr/>
                    <a:lstStyle/>
                    <a:p>
                      <a:pPr algn="just">
                        <a:lnSpc>
                          <a:spcPct val="115000"/>
                        </a:lnSpc>
                        <a:spcAft>
                          <a:spcPts val="0"/>
                        </a:spcAft>
                      </a:pPr>
                      <a:r>
                        <a:rPr lang="ru-RU" sz="1200" dirty="0">
                          <a:latin typeface="Times New Roman"/>
                          <a:ea typeface="Calibri"/>
                          <a:cs typeface="Times New Roman"/>
                        </a:rPr>
                        <a:t>- площадь (га)</a:t>
                      </a:r>
                      <a:endParaRPr lang="ru-RU" sz="1200" dirty="0">
                        <a:latin typeface="Calibri"/>
                        <a:ea typeface="Calibri"/>
                        <a:cs typeface="Times New Roman"/>
                      </a:endParaRPr>
                    </a:p>
                  </a:txBody>
                  <a:tcPr marL="40776" marR="407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latin typeface="Times New Roman"/>
                          <a:ea typeface="Calibri"/>
                          <a:cs typeface="Times New Roman"/>
                        </a:rPr>
                        <a:t>2,4 </a:t>
                      </a:r>
                      <a:endParaRPr lang="ru-RU" sz="1200">
                        <a:latin typeface="Calibri"/>
                        <a:ea typeface="Calibri"/>
                        <a:cs typeface="Times New Roman"/>
                      </a:endParaRPr>
                    </a:p>
                  </a:txBody>
                  <a:tcPr marL="40776" marR="407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658817">
                <a:tc>
                  <a:txBody>
                    <a:bodyPr/>
                    <a:lstStyle/>
                    <a:p>
                      <a:pPr algn="just">
                        <a:lnSpc>
                          <a:spcPct val="115000"/>
                        </a:lnSpc>
                        <a:spcAft>
                          <a:spcPts val="0"/>
                        </a:spcAft>
                      </a:pPr>
                      <a:r>
                        <a:rPr lang="ru-RU" sz="1200" dirty="0">
                          <a:latin typeface="Times New Roman"/>
                          <a:ea typeface="Calibri"/>
                          <a:cs typeface="Times New Roman"/>
                        </a:rPr>
                        <a:t>- кадастровая стоимость за 1 кв.м(белорусских рублей)</a:t>
                      </a:r>
                      <a:endParaRPr lang="ru-RU" sz="1200" dirty="0">
                        <a:latin typeface="Calibri"/>
                        <a:ea typeface="Calibri"/>
                        <a:cs typeface="Times New Roman"/>
                      </a:endParaRPr>
                    </a:p>
                  </a:txBody>
                  <a:tcPr marL="40776" marR="407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dirty="0">
                          <a:latin typeface="Times New Roman"/>
                          <a:ea typeface="Calibri"/>
                          <a:cs typeface="Times New Roman"/>
                        </a:rPr>
                        <a:t>0,34 </a:t>
                      </a:r>
                      <a:endParaRPr lang="ru-RU" sz="1200" dirty="0">
                        <a:latin typeface="Calibri"/>
                        <a:ea typeface="Calibri"/>
                        <a:cs typeface="Times New Roman"/>
                      </a:endParaRPr>
                    </a:p>
                  </a:txBody>
                  <a:tcPr marL="40776" marR="407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439211">
                <a:tc>
                  <a:txBody>
                    <a:bodyPr/>
                    <a:lstStyle/>
                    <a:p>
                      <a:pPr algn="just">
                        <a:lnSpc>
                          <a:spcPct val="115000"/>
                        </a:lnSpc>
                        <a:spcAft>
                          <a:spcPts val="0"/>
                        </a:spcAft>
                      </a:pPr>
                      <a:r>
                        <a:rPr lang="ru-RU" sz="1200" dirty="0">
                          <a:latin typeface="Times New Roman"/>
                          <a:ea typeface="Calibri"/>
                          <a:cs typeface="Times New Roman"/>
                        </a:rPr>
                        <a:t>- целевое назначение</a:t>
                      </a:r>
                      <a:endParaRPr lang="ru-RU" sz="1200" dirty="0">
                        <a:latin typeface="Calibri"/>
                        <a:ea typeface="Calibri"/>
                        <a:cs typeface="Times New Roman"/>
                      </a:endParaRPr>
                    </a:p>
                  </a:txBody>
                  <a:tcPr marL="40776" marR="407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dirty="0">
                          <a:latin typeface="Times New Roman"/>
                          <a:ea typeface="Calibri"/>
                          <a:cs typeface="Times New Roman"/>
                        </a:rPr>
                        <a:t>Деревообработка, промышленное производство</a:t>
                      </a:r>
                      <a:endParaRPr lang="ru-RU" sz="1200" dirty="0">
                        <a:latin typeface="Calibri"/>
                        <a:ea typeface="Calibri"/>
                        <a:cs typeface="Times New Roman"/>
                      </a:endParaRPr>
                    </a:p>
                  </a:txBody>
                  <a:tcPr marL="40776" marR="407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439211">
                <a:tc>
                  <a:txBody>
                    <a:bodyPr/>
                    <a:lstStyle/>
                    <a:p>
                      <a:pPr algn="just">
                        <a:lnSpc>
                          <a:spcPct val="115000"/>
                        </a:lnSpc>
                        <a:spcAft>
                          <a:spcPts val="0"/>
                        </a:spcAft>
                      </a:pPr>
                      <a:r>
                        <a:rPr lang="ru-RU" sz="1200">
                          <a:latin typeface="Times New Roman"/>
                          <a:ea typeface="Calibri"/>
                          <a:cs typeface="Times New Roman"/>
                        </a:rPr>
                        <a:t>-категория и вид земельного участка</a:t>
                      </a:r>
                      <a:endParaRPr lang="ru-RU" sz="1200">
                        <a:latin typeface="Calibri"/>
                        <a:ea typeface="Calibri"/>
                        <a:cs typeface="Times New Roman"/>
                      </a:endParaRPr>
                    </a:p>
                  </a:txBody>
                  <a:tcPr marL="40776" marR="407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dirty="0">
                          <a:latin typeface="Times New Roman"/>
                          <a:ea typeface="Calibri"/>
                          <a:cs typeface="Times New Roman"/>
                        </a:rPr>
                        <a:t>Земли запаса</a:t>
                      </a:r>
                      <a:endParaRPr lang="ru-RU" sz="1200" dirty="0">
                        <a:latin typeface="Calibri"/>
                        <a:ea typeface="Calibri"/>
                        <a:cs typeface="Times New Roman"/>
                      </a:endParaRPr>
                    </a:p>
                  </a:txBody>
                  <a:tcPr marL="40776" marR="407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439211">
                <a:tc>
                  <a:txBody>
                    <a:bodyPr/>
                    <a:lstStyle/>
                    <a:p>
                      <a:pPr algn="just">
                        <a:lnSpc>
                          <a:spcPct val="115000"/>
                        </a:lnSpc>
                        <a:spcAft>
                          <a:spcPts val="0"/>
                        </a:spcAft>
                      </a:pPr>
                      <a:r>
                        <a:rPr lang="ru-RU" sz="1200">
                          <a:latin typeface="Times New Roman"/>
                          <a:ea typeface="Calibri"/>
                          <a:cs typeface="Times New Roman"/>
                        </a:rPr>
                        <a:t>- наличие на территории зданий и сооружений</a:t>
                      </a:r>
                      <a:endParaRPr lang="ru-RU" sz="1200">
                        <a:latin typeface="Calibri"/>
                        <a:ea typeface="Calibri"/>
                        <a:cs typeface="Times New Roman"/>
                      </a:endParaRPr>
                    </a:p>
                  </a:txBody>
                  <a:tcPr marL="40776" marR="407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dirty="0">
                          <a:latin typeface="Times New Roman"/>
                          <a:ea typeface="Calibri"/>
                          <a:cs typeface="Times New Roman"/>
                        </a:rPr>
                        <a:t>отсутствуют</a:t>
                      </a:r>
                      <a:endParaRPr lang="ru-RU" sz="1200" dirty="0">
                        <a:latin typeface="Calibri"/>
                        <a:ea typeface="Calibri"/>
                        <a:cs typeface="Times New Roman"/>
                      </a:endParaRPr>
                    </a:p>
                  </a:txBody>
                  <a:tcPr marL="40776" marR="407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bl>
          </a:graphicData>
        </a:graphic>
      </p:graphicFrame>
      <p:sp>
        <p:nvSpPr>
          <p:cNvPr id="1025" name="Rectangle 1"/>
          <p:cNvSpPr>
            <a:spLocks noChangeArrowheads="1"/>
          </p:cNvSpPr>
          <p:nvPr/>
        </p:nvSpPr>
        <p:spPr bwMode="auto">
          <a:xfrm>
            <a:off x="0" y="0"/>
            <a:ext cx="8710526"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a:ln>
                  <a:noFill/>
                </a:ln>
                <a:solidFill>
                  <a:schemeClr val="tx1"/>
                </a:solidFill>
                <a:effectLst/>
                <a:latin typeface="Times New Roman" pitchFamily="18" charset="0"/>
                <a:cs typeface="Times New Roman" pitchFamily="18" charset="0"/>
              </a:rPr>
              <a:t>Земельные участки предлагаемые для реализации инвестиционных проектов на </a:t>
            </a:r>
          </a:p>
          <a:p>
            <a:pPr marL="0" marR="0" lvl="0" indent="0" algn="ctr" defTabSz="914400" rtl="0" eaLnBrk="1" fontAlgn="base" latinLnBrk="0" hangingPunct="1">
              <a:lnSpc>
                <a:spcPct val="100000"/>
              </a:lnSpc>
              <a:spcBef>
                <a:spcPct val="0"/>
              </a:spcBef>
              <a:spcAft>
                <a:spcPct val="0"/>
              </a:spcAft>
              <a:buClrTx/>
              <a:buSzTx/>
              <a:buFontTx/>
              <a:buNone/>
              <a:tabLst/>
            </a:pPr>
            <a:r>
              <a:rPr lang="ru-RU" b="1" dirty="0">
                <a:latin typeface="Times New Roman" pitchFamily="18" charset="0"/>
                <a:cs typeface="Times New Roman" pitchFamily="18" charset="0"/>
              </a:rPr>
              <a:t>территории Дубровенского района</a:t>
            </a:r>
            <a:endParaRPr kumimoji="0" lang="ru-RU" sz="1800" b="1"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4" name="Рисунок 3" descr="D:\Земельная\Инвестиционные участки\Безымянный.jpg"/>
          <p:cNvPicPr/>
          <p:nvPr/>
        </p:nvPicPr>
        <p:blipFill>
          <a:blip r:embed="rId2" cstate="print"/>
          <a:srcRect/>
          <a:stretch>
            <a:fillRect/>
          </a:stretch>
        </p:blipFill>
        <p:spPr bwMode="auto">
          <a:xfrm>
            <a:off x="214283" y="1214422"/>
            <a:ext cx="4357718" cy="3995740"/>
          </a:xfrm>
          <a:prstGeom prst="rect">
            <a:avLst/>
          </a:prstGeom>
          <a:noFill/>
          <a:ln w="9525">
            <a:noFill/>
            <a:miter lim="800000"/>
            <a:headEnd/>
            <a:tailEnd/>
          </a:ln>
        </p:spPr>
      </p:pic>
      <p:pic>
        <p:nvPicPr>
          <p:cNvPr id="5" name="Рисунок 4" descr="D:\Земельная\Инвестиционные участки\Безымянный.jpg"/>
          <p:cNvPicPr/>
          <p:nvPr/>
        </p:nvPicPr>
        <p:blipFill>
          <a:blip r:embed="rId2" cstate="print"/>
          <a:srcRect/>
          <a:stretch>
            <a:fillRect/>
          </a:stretch>
        </p:blipFill>
        <p:spPr bwMode="auto">
          <a:xfrm>
            <a:off x="214282" y="1214422"/>
            <a:ext cx="4357718" cy="399574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923330"/>
          </a:xfrm>
          <a:prstGeom prst="rect">
            <a:avLst/>
          </a:prstGeom>
        </p:spPr>
        <p:txBody>
          <a:bodyPr wrap="square">
            <a:spAutoFit/>
          </a:bodyPr>
          <a:lstStyle/>
          <a:p>
            <a:pPr algn="ctr" fontAlgn="base">
              <a:spcBef>
                <a:spcPct val="0"/>
              </a:spcBef>
              <a:spcAft>
                <a:spcPct val="0"/>
              </a:spcAft>
            </a:pPr>
            <a:r>
              <a:rPr lang="en-US" b="1" dirty="0">
                <a:latin typeface="Times New Roman" pitchFamily="18" charset="0"/>
                <a:cs typeface="Times New Roman" pitchFamily="18" charset="0"/>
              </a:rPr>
              <a:t>Land plots, proposed for implementation of investment projects on the territory of </a:t>
            </a:r>
            <a:r>
              <a:rPr lang="en-US" b="1" dirty="0" err="1">
                <a:latin typeface="Times New Roman" pitchFamily="18" charset="0"/>
                <a:cs typeface="Times New Roman" pitchFamily="18" charset="0"/>
              </a:rPr>
              <a:t>Dubrovno</a:t>
            </a:r>
            <a:r>
              <a:rPr lang="en-US" b="1" dirty="0">
                <a:latin typeface="Times New Roman" pitchFamily="18" charset="0"/>
                <a:cs typeface="Times New Roman" pitchFamily="18" charset="0"/>
              </a:rPr>
              <a:t> district.</a:t>
            </a:r>
            <a:endParaRPr lang="ru-RU" b="1" dirty="0">
              <a:latin typeface="Times New Roman" pitchFamily="18" charset="0"/>
              <a:cs typeface="Times New Roman" pitchFamily="18" charset="0"/>
            </a:endParaRPr>
          </a:p>
          <a:p>
            <a:pPr lvl="0" algn="ctr" fontAlgn="base">
              <a:spcBef>
                <a:spcPct val="0"/>
              </a:spcBef>
              <a:spcAft>
                <a:spcPct val="0"/>
              </a:spcAft>
            </a:pPr>
            <a:endParaRPr lang="ru-RU" b="1" dirty="0">
              <a:latin typeface="Times New Roman" pitchFamily="18" charset="0"/>
              <a:cs typeface="Times New Roman" pitchFamily="18" charset="0"/>
            </a:endParaRPr>
          </a:p>
        </p:txBody>
      </p:sp>
      <p:pic>
        <p:nvPicPr>
          <p:cNvPr id="4" name="Рисунок 3" descr="D:\Земельная\Инвестиционные участки\Безымянный.jpg"/>
          <p:cNvPicPr/>
          <p:nvPr/>
        </p:nvPicPr>
        <p:blipFill>
          <a:blip r:embed="rId2" cstate="print"/>
          <a:srcRect/>
          <a:stretch>
            <a:fillRect/>
          </a:stretch>
        </p:blipFill>
        <p:spPr bwMode="auto">
          <a:xfrm>
            <a:off x="214282" y="1214422"/>
            <a:ext cx="4357718" cy="3995740"/>
          </a:xfrm>
          <a:prstGeom prst="rect">
            <a:avLst/>
          </a:prstGeom>
          <a:noFill/>
          <a:ln w="9525">
            <a:noFill/>
            <a:miter lim="800000"/>
            <a:headEnd/>
            <a:tailEnd/>
          </a:ln>
        </p:spPr>
      </p:pic>
      <p:graphicFrame>
        <p:nvGraphicFramePr>
          <p:cNvPr id="6" name="Таблица 5"/>
          <p:cNvGraphicFramePr>
            <a:graphicFrameLocks noGrp="1"/>
          </p:cNvGraphicFramePr>
          <p:nvPr/>
        </p:nvGraphicFramePr>
        <p:xfrm>
          <a:off x="4643438" y="857231"/>
          <a:ext cx="4357718" cy="5818925"/>
        </p:xfrm>
        <a:graphic>
          <a:graphicData uri="http://schemas.openxmlformats.org/drawingml/2006/table">
            <a:tbl>
              <a:tblPr/>
              <a:tblGrid>
                <a:gridCol w="2178630">
                  <a:extLst>
                    <a:ext uri="{9D8B030D-6E8A-4147-A177-3AD203B41FA5}">
                      <a16:colId xmlns:a16="http://schemas.microsoft.com/office/drawing/2014/main" val="20000"/>
                    </a:ext>
                  </a:extLst>
                </a:gridCol>
                <a:gridCol w="2179088">
                  <a:extLst>
                    <a:ext uri="{9D8B030D-6E8A-4147-A177-3AD203B41FA5}">
                      <a16:colId xmlns:a16="http://schemas.microsoft.com/office/drawing/2014/main" val="20001"/>
                    </a:ext>
                  </a:extLst>
                </a:gridCol>
              </a:tblGrid>
              <a:tr h="292805">
                <a:tc>
                  <a:txBody>
                    <a:bodyPr/>
                    <a:lstStyle/>
                    <a:p>
                      <a:pPr marL="228600" indent="-228600" algn="ctr">
                        <a:lnSpc>
                          <a:spcPct val="115000"/>
                        </a:lnSpc>
                        <a:spcAft>
                          <a:spcPts val="0"/>
                        </a:spcAft>
                        <a:tabLst>
                          <a:tab pos="228600" algn="l"/>
                          <a:tab pos="449580" algn="l"/>
                        </a:tabLst>
                      </a:pPr>
                      <a:r>
                        <a:rPr lang="en-US" sz="1200">
                          <a:solidFill>
                            <a:srgbClr val="000000"/>
                          </a:solidFill>
                          <a:latin typeface="Times New Roman"/>
                          <a:ea typeface="Calibri"/>
                          <a:cs typeface="Times New Roman"/>
                        </a:rPr>
                        <a:t>Characters</a:t>
                      </a:r>
                      <a:endParaRPr lang="ru-RU" sz="1000">
                        <a:latin typeface="Calibri"/>
                        <a:ea typeface="Calibri"/>
                        <a:cs typeface="Times New Roman"/>
                      </a:endParaRPr>
                    </a:p>
                  </a:txBody>
                  <a:tcPr marL="59784" marR="59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gn="ctr">
                        <a:lnSpc>
                          <a:spcPct val="115000"/>
                        </a:lnSpc>
                        <a:spcAft>
                          <a:spcPts val="0"/>
                        </a:spcAft>
                        <a:tabLst>
                          <a:tab pos="228600" algn="l"/>
                          <a:tab pos="449580" algn="l"/>
                        </a:tabLst>
                      </a:pPr>
                      <a:r>
                        <a:rPr lang="en-US" sz="1200">
                          <a:solidFill>
                            <a:srgbClr val="000000"/>
                          </a:solidFill>
                          <a:latin typeface="Times New Roman"/>
                          <a:ea typeface="Calibri"/>
                          <a:cs typeface="Times New Roman"/>
                        </a:rPr>
                        <a:t>Information</a:t>
                      </a:r>
                      <a:endParaRPr lang="ru-RU" sz="1000">
                        <a:latin typeface="Calibri"/>
                        <a:ea typeface="Calibri"/>
                        <a:cs typeface="Times New Roman"/>
                      </a:endParaRPr>
                    </a:p>
                  </a:txBody>
                  <a:tcPr marL="59784" marR="59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92805">
                <a:tc>
                  <a:txBody>
                    <a:bodyPr/>
                    <a:lstStyle/>
                    <a:p>
                      <a:pPr marL="228600" indent="-228600">
                        <a:lnSpc>
                          <a:spcPct val="115000"/>
                        </a:lnSpc>
                        <a:spcAft>
                          <a:spcPts val="0"/>
                        </a:spcAft>
                        <a:tabLst>
                          <a:tab pos="228600" algn="l"/>
                          <a:tab pos="449580" algn="l"/>
                        </a:tabLst>
                      </a:pPr>
                      <a:r>
                        <a:rPr lang="en-US" sz="1200">
                          <a:solidFill>
                            <a:srgbClr val="000000"/>
                          </a:solidFill>
                          <a:latin typeface="Times New Roman"/>
                          <a:ea typeface="Calibri"/>
                          <a:cs typeface="Times New Roman"/>
                        </a:rPr>
                        <a:t>Address</a:t>
                      </a:r>
                      <a:endParaRPr lang="ru-RU" sz="1000">
                        <a:latin typeface="Calibri"/>
                        <a:ea typeface="Calibri"/>
                        <a:cs typeface="Times New Roman"/>
                      </a:endParaRPr>
                    </a:p>
                  </a:txBody>
                  <a:tcPr marL="59784" marR="59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r>
                        <a:rPr lang="en-US" sz="1200">
                          <a:solidFill>
                            <a:srgbClr val="000000"/>
                          </a:solidFill>
                          <a:latin typeface="Times New Roman"/>
                          <a:ea typeface="Calibri"/>
                          <a:cs typeface="Times New Roman"/>
                        </a:rPr>
                        <a:t>Osintorf</a:t>
                      </a:r>
                      <a:endParaRPr lang="ru-RU" sz="1000">
                        <a:latin typeface="Calibri"/>
                        <a:ea typeface="Calibri"/>
                        <a:cs typeface="Times New Roman"/>
                      </a:endParaRPr>
                    </a:p>
                  </a:txBody>
                  <a:tcPr marL="59784" marR="59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92805">
                <a:tc gridSpan="2">
                  <a:txBody>
                    <a:bodyPr/>
                    <a:lstStyle/>
                    <a:p>
                      <a:pPr marL="228600" indent="-228600" algn="ctr">
                        <a:lnSpc>
                          <a:spcPct val="115000"/>
                        </a:lnSpc>
                        <a:spcAft>
                          <a:spcPts val="0"/>
                        </a:spcAft>
                        <a:tabLst>
                          <a:tab pos="228600" algn="l"/>
                          <a:tab pos="449580" algn="l"/>
                        </a:tabLst>
                      </a:pPr>
                      <a:r>
                        <a:rPr lang="en-US" sz="1200">
                          <a:solidFill>
                            <a:srgbClr val="000000"/>
                          </a:solidFill>
                          <a:latin typeface="Times New Roman"/>
                          <a:ea typeface="Calibri"/>
                          <a:cs typeface="Times New Roman"/>
                        </a:rPr>
                        <a:t>Engineering and transport infrastructure</a:t>
                      </a:r>
                      <a:endParaRPr lang="ru-RU" sz="1000">
                        <a:latin typeface="Calibri"/>
                        <a:ea typeface="Calibri"/>
                        <a:cs typeface="Times New Roman"/>
                      </a:endParaRPr>
                    </a:p>
                  </a:txBody>
                  <a:tcPr marL="59784" marR="59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10002"/>
                  </a:ext>
                </a:extLst>
              </a:tr>
              <a:tr h="292805">
                <a:tc>
                  <a:txBody>
                    <a:bodyPr/>
                    <a:lstStyle/>
                    <a:p>
                      <a:pPr marL="228600" indent="-228600" algn="just">
                        <a:lnSpc>
                          <a:spcPct val="115000"/>
                        </a:lnSpc>
                        <a:spcAft>
                          <a:spcPts val="0"/>
                        </a:spcAft>
                        <a:tabLst>
                          <a:tab pos="228600" algn="l"/>
                          <a:tab pos="449580" algn="l"/>
                        </a:tabLst>
                      </a:pPr>
                      <a:r>
                        <a:rPr lang="en-US" sz="1200">
                          <a:solidFill>
                            <a:srgbClr val="000000"/>
                          </a:solidFill>
                          <a:latin typeface="Times New Roman"/>
                          <a:ea typeface="Calibri"/>
                          <a:cs typeface="Times New Roman"/>
                        </a:rPr>
                        <a:t>-water supply</a:t>
                      </a:r>
                      <a:endParaRPr lang="ru-RU" sz="1000">
                        <a:latin typeface="Calibri"/>
                        <a:ea typeface="Calibri"/>
                        <a:cs typeface="Times New Roman"/>
                      </a:endParaRPr>
                    </a:p>
                  </a:txBody>
                  <a:tcPr marL="59784" marR="59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r>
                        <a:rPr lang="en-US" sz="1200">
                          <a:solidFill>
                            <a:srgbClr val="000000"/>
                          </a:solidFill>
                          <a:latin typeface="Times New Roman"/>
                          <a:ea typeface="Calibri"/>
                          <a:cs typeface="Times New Roman"/>
                        </a:rPr>
                        <a:t>no</a:t>
                      </a:r>
                      <a:endParaRPr lang="ru-RU" sz="1000">
                        <a:latin typeface="Calibri"/>
                        <a:ea typeface="Calibri"/>
                        <a:cs typeface="Times New Roman"/>
                      </a:endParaRPr>
                    </a:p>
                  </a:txBody>
                  <a:tcPr marL="59784" marR="59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92805">
                <a:tc>
                  <a:txBody>
                    <a:bodyPr/>
                    <a:lstStyle/>
                    <a:p>
                      <a:pPr marL="228600" indent="-228600">
                        <a:lnSpc>
                          <a:spcPct val="115000"/>
                        </a:lnSpc>
                        <a:spcAft>
                          <a:spcPts val="0"/>
                        </a:spcAft>
                        <a:tabLst>
                          <a:tab pos="228600" algn="l"/>
                          <a:tab pos="449580" algn="l"/>
                        </a:tabLst>
                      </a:pPr>
                      <a:r>
                        <a:rPr lang="en-US" sz="1200">
                          <a:solidFill>
                            <a:srgbClr val="000000"/>
                          </a:solidFill>
                          <a:latin typeface="Times New Roman"/>
                          <a:ea typeface="Calibri"/>
                          <a:cs typeface="Times New Roman"/>
                        </a:rPr>
                        <a:t>-sewerage</a:t>
                      </a:r>
                      <a:endParaRPr lang="ru-RU" sz="1000">
                        <a:latin typeface="Calibri"/>
                        <a:ea typeface="Calibri"/>
                        <a:cs typeface="Times New Roman"/>
                      </a:endParaRPr>
                    </a:p>
                  </a:txBody>
                  <a:tcPr marL="59784" marR="59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r>
                        <a:rPr lang="en-US" sz="1200">
                          <a:solidFill>
                            <a:srgbClr val="000000"/>
                          </a:solidFill>
                          <a:latin typeface="Times New Roman"/>
                          <a:ea typeface="Calibri"/>
                          <a:cs typeface="Times New Roman"/>
                        </a:rPr>
                        <a:t>no</a:t>
                      </a:r>
                      <a:endParaRPr lang="ru-RU" sz="1000">
                        <a:latin typeface="Calibri"/>
                        <a:ea typeface="Calibri"/>
                        <a:cs typeface="Times New Roman"/>
                      </a:endParaRPr>
                    </a:p>
                  </a:txBody>
                  <a:tcPr marL="59784" marR="59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92805">
                <a:tc>
                  <a:txBody>
                    <a:bodyPr/>
                    <a:lstStyle/>
                    <a:p>
                      <a:pPr marL="228600" indent="-228600">
                        <a:lnSpc>
                          <a:spcPct val="115000"/>
                        </a:lnSpc>
                        <a:spcAft>
                          <a:spcPts val="0"/>
                        </a:spcAft>
                        <a:tabLst>
                          <a:tab pos="228600" algn="l"/>
                          <a:tab pos="449580" algn="l"/>
                        </a:tabLst>
                      </a:pPr>
                      <a:r>
                        <a:rPr lang="en-US" sz="1200">
                          <a:solidFill>
                            <a:srgbClr val="000000"/>
                          </a:solidFill>
                          <a:latin typeface="Times New Roman"/>
                          <a:ea typeface="Calibri"/>
                          <a:cs typeface="Times New Roman"/>
                        </a:rPr>
                        <a:t>-electricity supply</a:t>
                      </a:r>
                      <a:endParaRPr lang="ru-RU" sz="1000">
                        <a:latin typeface="Calibri"/>
                        <a:ea typeface="Calibri"/>
                        <a:cs typeface="Times New Roman"/>
                      </a:endParaRPr>
                    </a:p>
                  </a:txBody>
                  <a:tcPr marL="59784" marR="59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r>
                        <a:rPr lang="en-US" sz="1200">
                          <a:solidFill>
                            <a:srgbClr val="000000"/>
                          </a:solidFill>
                          <a:latin typeface="Times New Roman"/>
                          <a:ea typeface="Calibri"/>
                          <a:cs typeface="Times New Roman"/>
                        </a:rPr>
                        <a:t>electricity line 10 KVT</a:t>
                      </a:r>
                      <a:endParaRPr lang="ru-RU" sz="1000">
                        <a:latin typeface="Calibri"/>
                        <a:ea typeface="Calibri"/>
                        <a:cs typeface="Times New Roman"/>
                      </a:endParaRPr>
                    </a:p>
                  </a:txBody>
                  <a:tcPr marL="59784" marR="59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92805">
                <a:tc>
                  <a:txBody>
                    <a:bodyPr/>
                    <a:lstStyle/>
                    <a:p>
                      <a:pPr marL="228600" indent="-228600">
                        <a:lnSpc>
                          <a:spcPct val="115000"/>
                        </a:lnSpc>
                        <a:spcAft>
                          <a:spcPts val="0"/>
                        </a:spcAft>
                        <a:tabLst>
                          <a:tab pos="228600" algn="l"/>
                          <a:tab pos="449580" algn="l"/>
                        </a:tabLst>
                      </a:pPr>
                      <a:r>
                        <a:rPr lang="en-US" sz="1200">
                          <a:solidFill>
                            <a:srgbClr val="000000"/>
                          </a:solidFill>
                          <a:latin typeface="Times New Roman"/>
                          <a:ea typeface="Calibri"/>
                          <a:cs typeface="Times New Roman"/>
                        </a:rPr>
                        <a:t>-gas supply</a:t>
                      </a:r>
                      <a:endParaRPr lang="ru-RU" sz="1000">
                        <a:latin typeface="Calibri"/>
                        <a:ea typeface="Calibri"/>
                        <a:cs typeface="Times New Roman"/>
                      </a:endParaRPr>
                    </a:p>
                  </a:txBody>
                  <a:tcPr marL="59784" marR="59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r>
                        <a:rPr lang="en-US" sz="1200">
                          <a:solidFill>
                            <a:srgbClr val="000000"/>
                          </a:solidFill>
                          <a:latin typeface="Times New Roman"/>
                          <a:ea typeface="Calibri"/>
                          <a:cs typeface="Times New Roman"/>
                        </a:rPr>
                        <a:t>about 360 m.  till the gas tube</a:t>
                      </a:r>
                      <a:endParaRPr lang="ru-RU" sz="1000">
                        <a:latin typeface="Calibri"/>
                        <a:ea typeface="Calibri"/>
                        <a:cs typeface="Times New Roman"/>
                      </a:endParaRPr>
                    </a:p>
                  </a:txBody>
                  <a:tcPr marL="59784" marR="59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878413">
                <a:tc>
                  <a:txBody>
                    <a:bodyPr/>
                    <a:lstStyle/>
                    <a:p>
                      <a:pPr marL="228600" indent="-228600">
                        <a:lnSpc>
                          <a:spcPct val="115000"/>
                        </a:lnSpc>
                        <a:spcAft>
                          <a:spcPts val="0"/>
                        </a:spcAft>
                        <a:tabLst>
                          <a:tab pos="228600" algn="l"/>
                          <a:tab pos="449580" algn="l"/>
                        </a:tabLst>
                      </a:pPr>
                      <a:r>
                        <a:rPr lang="en-US" sz="1200">
                          <a:solidFill>
                            <a:srgbClr val="000000"/>
                          </a:solidFill>
                          <a:latin typeface="Times New Roman"/>
                          <a:ea typeface="Calibri"/>
                          <a:cs typeface="Times New Roman"/>
                        </a:rPr>
                        <a:t>-access road </a:t>
                      </a:r>
                      <a:endParaRPr lang="ru-RU" sz="1000">
                        <a:latin typeface="Calibri"/>
                        <a:ea typeface="Calibri"/>
                        <a:cs typeface="Times New Roman"/>
                      </a:endParaRPr>
                    </a:p>
                  </a:txBody>
                  <a:tcPr marL="59784" marR="59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r>
                        <a:rPr lang="en-US" sz="1200">
                          <a:solidFill>
                            <a:srgbClr val="000000"/>
                          </a:solidFill>
                          <a:latin typeface="Times New Roman"/>
                          <a:ea typeface="Calibri"/>
                          <a:cs typeface="Times New Roman"/>
                        </a:rPr>
                        <a:t>There’s asphaltic road, 4 km. up to M1/E30 highway, 5 km. up to railway station</a:t>
                      </a:r>
                      <a:endParaRPr lang="ru-RU" sz="1000">
                        <a:latin typeface="Calibri"/>
                        <a:ea typeface="Calibri"/>
                        <a:cs typeface="Times New Roman"/>
                      </a:endParaRPr>
                    </a:p>
                  </a:txBody>
                  <a:tcPr marL="59784" marR="59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585607">
                <a:tc>
                  <a:txBody>
                    <a:bodyPr/>
                    <a:lstStyle/>
                    <a:p>
                      <a:pPr marL="228600" indent="-228600">
                        <a:lnSpc>
                          <a:spcPct val="115000"/>
                        </a:lnSpc>
                        <a:spcAft>
                          <a:spcPts val="0"/>
                        </a:spcAft>
                        <a:tabLst>
                          <a:tab pos="228600" algn="l"/>
                          <a:tab pos="449580" algn="l"/>
                        </a:tabLst>
                      </a:pPr>
                      <a:r>
                        <a:rPr lang="en-US" sz="1200">
                          <a:solidFill>
                            <a:srgbClr val="000000"/>
                          </a:solidFill>
                          <a:latin typeface="Times New Roman"/>
                          <a:ea typeface="Calibri"/>
                          <a:cs typeface="Times New Roman"/>
                        </a:rPr>
                        <a:t>-telephone line </a:t>
                      </a:r>
                      <a:endParaRPr lang="ru-RU" sz="1000">
                        <a:latin typeface="Calibri"/>
                        <a:ea typeface="Calibri"/>
                        <a:cs typeface="Times New Roman"/>
                      </a:endParaRPr>
                    </a:p>
                  </a:txBody>
                  <a:tcPr marL="59784" marR="59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r>
                        <a:rPr lang="en-US" sz="1200">
                          <a:solidFill>
                            <a:srgbClr val="000000"/>
                          </a:solidFill>
                          <a:latin typeface="Times New Roman"/>
                          <a:ea typeface="Calibri"/>
                          <a:cs typeface="Times New Roman"/>
                        </a:rPr>
                        <a:t>In the coverage area of mobile operators.</a:t>
                      </a:r>
                      <a:endParaRPr lang="ru-RU" sz="1000">
                        <a:latin typeface="Calibri"/>
                        <a:ea typeface="Calibri"/>
                        <a:cs typeface="Times New Roman"/>
                      </a:endParaRPr>
                    </a:p>
                  </a:txBody>
                  <a:tcPr marL="59784" marR="59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92805">
                <a:tc gridSpan="2">
                  <a:txBody>
                    <a:bodyPr/>
                    <a:lstStyle/>
                    <a:p>
                      <a:pPr marL="228600" indent="-228600" algn="ctr">
                        <a:lnSpc>
                          <a:spcPct val="115000"/>
                        </a:lnSpc>
                        <a:spcAft>
                          <a:spcPts val="0"/>
                        </a:spcAft>
                        <a:tabLst>
                          <a:tab pos="228600" algn="l"/>
                          <a:tab pos="449580" algn="l"/>
                        </a:tabLst>
                      </a:pPr>
                      <a:r>
                        <a:rPr lang="en-US" sz="1200">
                          <a:solidFill>
                            <a:srgbClr val="000000"/>
                          </a:solidFill>
                          <a:latin typeface="Times New Roman"/>
                          <a:ea typeface="Calibri"/>
                          <a:cs typeface="Times New Roman"/>
                        </a:rPr>
                        <a:t>Characteristics of the ground</a:t>
                      </a:r>
                      <a:endParaRPr lang="ru-RU" sz="1000">
                        <a:latin typeface="Calibri"/>
                        <a:ea typeface="Calibri"/>
                        <a:cs typeface="Times New Roman"/>
                      </a:endParaRPr>
                    </a:p>
                  </a:txBody>
                  <a:tcPr marL="59784" marR="59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10009"/>
                  </a:ext>
                </a:extLst>
              </a:tr>
              <a:tr h="292805">
                <a:tc>
                  <a:txBody>
                    <a:bodyPr/>
                    <a:lstStyle/>
                    <a:p>
                      <a:pPr marL="228600" indent="-228600">
                        <a:lnSpc>
                          <a:spcPct val="115000"/>
                        </a:lnSpc>
                        <a:spcAft>
                          <a:spcPts val="0"/>
                        </a:spcAft>
                        <a:tabLst>
                          <a:tab pos="228600" algn="l"/>
                          <a:tab pos="449580" algn="l"/>
                        </a:tabLst>
                      </a:pPr>
                      <a:r>
                        <a:rPr lang="en-US" sz="1200">
                          <a:solidFill>
                            <a:srgbClr val="000000"/>
                          </a:solidFill>
                          <a:latin typeface="Times New Roman"/>
                          <a:ea typeface="Calibri"/>
                          <a:cs typeface="Times New Roman"/>
                        </a:rPr>
                        <a:t>-area (hectares)</a:t>
                      </a:r>
                      <a:endParaRPr lang="ru-RU" sz="1000">
                        <a:latin typeface="Calibri"/>
                        <a:ea typeface="Calibri"/>
                        <a:cs typeface="Times New Roman"/>
                      </a:endParaRPr>
                    </a:p>
                  </a:txBody>
                  <a:tcPr marL="59784" marR="59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r>
                        <a:rPr lang="en-US" sz="1200">
                          <a:solidFill>
                            <a:srgbClr val="000000"/>
                          </a:solidFill>
                          <a:latin typeface="Times New Roman"/>
                          <a:ea typeface="Calibri"/>
                          <a:cs typeface="Times New Roman"/>
                        </a:rPr>
                        <a:t>2,4</a:t>
                      </a:r>
                      <a:endParaRPr lang="ru-RU" sz="1000">
                        <a:latin typeface="Calibri"/>
                        <a:ea typeface="Calibri"/>
                        <a:cs typeface="Times New Roman"/>
                      </a:endParaRPr>
                    </a:p>
                  </a:txBody>
                  <a:tcPr marL="59784" marR="59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585607">
                <a:tc>
                  <a:txBody>
                    <a:bodyPr/>
                    <a:lstStyle/>
                    <a:p>
                      <a:pPr marL="228600" indent="-228600">
                        <a:lnSpc>
                          <a:spcPct val="115000"/>
                        </a:lnSpc>
                        <a:spcBef>
                          <a:spcPts val="1200"/>
                        </a:spcBef>
                        <a:spcAft>
                          <a:spcPts val="0"/>
                        </a:spcAft>
                        <a:tabLst>
                          <a:tab pos="228600" algn="l"/>
                          <a:tab pos="449580" algn="l"/>
                        </a:tabLst>
                      </a:pPr>
                      <a:r>
                        <a:rPr lang="en-US" sz="1200">
                          <a:solidFill>
                            <a:srgbClr val="000000"/>
                          </a:solidFill>
                          <a:latin typeface="Times New Roman"/>
                          <a:ea typeface="Calibri"/>
                          <a:cs typeface="Times New Roman"/>
                        </a:rPr>
                        <a:t>-cadastral value of 1 m2 (Belarusian roubles)</a:t>
                      </a:r>
                      <a:endParaRPr lang="ru-RU" sz="1000">
                        <a:latin typeface="Calibri"/>
                        <a:ea typeface="Calibri"/>
                        <a:cs typeface="Times New Roman"/>
                      </a:endParaRPr>
                    </a:p>
                  </a:txBody>
                  <a:tcPr marL="59784" marR="59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r>
                        <a:rPr lang="en-US" sz="1200">
                          <a:solidFill>
                            <a:srgbClr val="000000"/>
                          </a:solidFill>
                          <a:latin typeface="Times New Roman"/>
                          <a:ea typeface="Calibri"/>
                          <a:cs typeface="Times New Roman"/>
                        </a:rPr>
                        <a:t>0,34</a:t>
                      </a:r>
                      <a:endParaRPr lang="ru-RU" sz="1000">
                        <a:latin typeface="Calibri"/>
                        <a:ea typeface="Calibri"/>
                        <a:cs typeface="Times New Roman"/>
                      </a:endParaRPr>
                    </a:p>
                  </a:txBody>
                  <a:tcPr marL="59784" marR="59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404400">
                <a:tc>
                  <a:txBody>
                    <a:bodyPr/>
                    <a:lstStyle/>
                    <a:p>
                      <a:pPr marL="228600" indent="-228600">
                        <a:lnSpc>
                          <a:spcPct val="115000"/>
                        </a:lnSpc>
                        <a:spcAft>
                          <a:spcPts val="0"/>
                        </a:spcAft>
                        <a:tabLst>
                          <a:tab pos="228600" algn="l"/>
                          <a:tab pos="449580" algn="l"/>
                        </a:tabLst>
                      </a:pPr>
                      <a:r>
                        <a:rPr lang="en-US" sz="1200">
                          <a:solidFill>
                            <a:srgbClr val="000000"/>
                          </a:solidFill>
                          <a:latin typeface="Times New Roman"/>
                          <a:ea typeface="Calibri"/>
                          <a:cs typeface="Times New Roman"/>
                        </a:rPr>
                        <a:t>-purpose use </a:t>
                      </a:r>
                      <a:endParaRPr lang="ru-RU" sz="1000">
                        <a:latin typeface="Calibri"/>
                        <a:ea typeface="Calibri"/>
                        <a:cs typeface="Times New Roman"/>
                      </a:endParaRPr>
                    </a:p>
                  </a:txBody>
                  <a:tcPr marL="59784" marR="59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r>
                        <a:rPr lang="en-US" sz="1200">
                          <a:solidFill>
                            <a:srgbClr val="000000"/>
                          </a:solidFill>
                          <a:latin typeface="Times New Roman"/>
                          <a:ea typeface="Calibri"/>
                          <a:cs typeface="Times New Roman"/>
                        </a:rPr>
                        <a:t>woodworking industrial production</a:t>
                      </a:r>
                      <a:endParaRPr lang="ru-RU" sz="1000">
                        <a:latin typeface="Calibri"/>
                        <a:ea typeface="Calibri"/>
                        <a:cs typeface="Times New Roman"/>
                      </a:endParaRPr>
                    </a:p>
                  </a:txBody>
                  <a:tcPr marL="59784" marR="59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92805">
                <a:tc>
                  <a:txBody>
                    <a:bodyPr/>
                    <a:lstStyle/>
                    <a:p>
                      <a:pPr marL="228600" indent="-228600">
                        <a:lnSpc>
                          <a:spcPct val="115000"/>
                        </a:lnSpc>
                        <a:spcAft>
                          <a:spcPts val="0"/>
                        </a:spcAft>
                        <a:tabLst>
                          <a:tab pos="228600" algn="l"/>
                          <a:tab pos="449580" algn="l"/>
                        </a:tabLst>
                      </a:pPr>
                      <a:r>
                        <a:rPr lang="en-US" sz="1200">
                          <a:solidFill>
                            <a:srgbClr val="000000"/>
                          </a:solidFill>
                          <a:latin typeface="Times New Roman"/>
                          <a:ea typeface="Calibri"/>
                          <a:cs typeface="Times New Roman"/>
                        </a:rPr>
                        <a:t>-category and type of land</a:t>
                      </a:r>
                      <a:endParaRPr lang="ru-RU" sz="1000">
                        <a:latin typeface="Calibri"/>
                        <a:ea typeface="Calibri"/>
                        <a:cs typeface="Times New Roman"/>
                      </a:endParaRPr>
                    </a:p>
                  </a:txBody>
                  <a:tcPr marL="59784" marR="59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r>
                        <a:rPr lang="en-US" sz="1200">
                          <a:solidFill>
                            <a:srgbClr val="000000"/>
                          </a:solidFill>
                          <a:latin typeface="Times New Roman"/>
                          <a:ea typeface="Calibri"/>
                          <a:cs typeface="Times New Roman"/>
                        </a:rPr>
                        <a:t>reserve land</a:t>
                      </a:r>
                      <a:endParaRPr lang="ru-RU" sz="1000">
                        <a:latin typeface="Calibri"/>
                        <a:ea typeface="Calibri"/>
                        <a:cs typeface="Times New Roman"/>
                      </a:endParaRPr>
                    </a:p>
                  </a:txBody>
                  <a:tcPr marL="59784" marR="59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404400">
                <a:tc>
                  <a:txBody>
                    <a:bodyPr/>
                    <a:lstStyle/>
                    <a:p>
                      <a:pPr marL="228600" indent="-228600">
                        <a:lnSpc>
                          <a:spcPct val="115000"/>
                        </a:lnSpc>
                        <a:spcAft>
                          <a:spcPts val="0"/>
                        </a:spcAft>
                        <a:tabLst>
                          <a:tab pos="228600" algn="l"/>
                          <a:tab pos="449580" algn="l"/>
                        </a:tabLst>
                      </a:pPr>
                      <a:r>
                        <a:rPr lang="en-US" sz="1200">
                          <a:solidFill>
                            <a:srgbClr val="000000"/>
                          </a:solidFill>
                          <a:latin typeface="Times New Roman"/>
                          <a:ea typeface="Calibri"/>
                          <a:cs typeface="Times New Roman"/>
                        </a:rPr>
                        <a:t>-presence of buildings on the territory</a:t>
                      </a:r>
                      <a:endParaRPr lang="ru-RU" sz="1000">
                        <a:latin typeface="Calibri"/>
                        <a:ea typeface="Calibri"/>
                        <a:cs typeface="Times New Roman"/>
                      </a:endParaRPr>
                    </a:p>
                  </a:txBody>
                  <a:tcPr marL="59784" marR="59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r>
                        <a:rPr lang="en-US" sz="1200" dirty="0">
                          <a:solidFill>
                            <a:srgbClr val="000000"/>
                          </a:solidFill>
                          <a:latin typeface="Times New Roman"/>
                          <a:ea typeface="Calibri"/>
                          <a:cs typeface="Times New Roman"/>
                        </a:rPr>
                        <a:t>no</a:t>
                      </a:r>
                      <a:endParaRPr lang="ru-RU" sz="1000" dirty="0">
                        <a:latin typeface="Calibri"/>
                        <a:ea typeface="Calibri"/>
                        <a:cs typeface="Times New Roman"/>
                      </a:endParaRPr>
                    </a:p>
                  </a:txBody>
                  <a:tcPr marL="59784" marR="59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bl>
          </a:graphicData>
        </a:graphic>
      </p:graphicFrame>
      <p:sp>
        <p:nvSpPr>
          <p:cNvPr id="614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28600" algn="l"/>
                <a:tab pos="449263" algn="l"/>
              </a:tabLst>
            </a:pPr>
            <a:endParaRPr kumimoji="0" lang="ru-RU"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5000628" y="285728"/>
          <a:ext cx="3929090" cy="6357981"/>
        </p:xfrm>
        <a:graphic>
          <a:graphicData uri="http://schemas.openxmlformats.org/drawingml/2006/table">
            <a:tbl>
              <a:tblPr/>
              <a:tblGrid>
                <a:gridCol w="1877688">
                  <a:extLst>
                    <a:ext uri="{9D8B030D-6E8A-4147-A177-3AD203B41FA5}">
                      <a16:colId xmlns:a16="http://schemas.microsoft.com/office/drawing/2014/main" val="20000"/>
                    </a:ext>
                  </a:extLst>
                </a:gridCol>
                <a:gridCol w="2051402">
                  <a:extLst>
                    <a:ext uri="{9D8B030D-6E8A-4147-A177-3AD203B41FA5}">
                      <a16:colId xmlns:a16="http://schemas.microsoft.com/office/drawing/2014/main" val="20001"/>
                    </a:ext>
                  </a:extLst>
                </a:gridCol>
              </a:tblGrid>
              <a:tr h="219241">
                <a:tc gridSpan="2">
                  <a:txBody>
                    <a:bodyPr/>
                    <a:lstStyle/>
                    <a:p>
                      <a:pPr algn="just">
                        <a:lnSpc>
                          <a:spcPct val="115000"/>
                        </a:lnSpc>
                        <a:spcAft>
                          <a:spcPts val="0"/>
                        </a:spcAft>
                      </a:pPr>
                      <a:endParaRPr lang="ru-RU" sz="1200" dirty="0">
                        <a:latin typeface="Times New Roman"/>
                        <a:ea typeface="Calibri"/>
                        <a:cs typeface="Times New Roman"/>
                      </a:endParaRPr>
                    </a:p>
                  </a:txBody>
                  <a:tcPr marL="36558" marR="36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10000"/>
                  </a:ext>
                </a:extLst>
              </a:tr>
              <a:tr h="219241">
                <a:tc>
                  <a:txBody>
                    <a:bodyPr/>
                    <a:lstStyle/>
                    <a:p>
                      <a:pPr algn="just">
                        <a:lnSpc>
                          <a:spcPct val="115000"/>
                        </a:lnSpc>
                        <a:spcAft>
                          <a:spcPts val="0"/>
                        </a:spcAft>
                      </a:pPr>
                      <a:r>
                        <a:rPr lang="ru-RU" sz="1200" dirty="0">
                          <a:latin typeface="Times New Roman"/>
                          <a:ea typeface="Calibri"/>
                          <a:cs typeface="Times New Roman"/>
                        </a:rPr>
                        <a:t>Характеристика</a:t>
                      </a:r>
                      <a:endParaRPr lang="ru-RU" sz="1200" dirty="0">
                        <a:latin typeface="Calibri"/>
                        <a:ea typeface="Calibri"/>
                        <a:cs typeface="Times New Roman"/>
                      </a:endParaRPr>
                    </a:p>
                  </a:txBody>
                  <a:tcPr marL="36558" marR="36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latin typeface="Times New Roman"/>
                          <a:ea typeface="Calibri"/>
                          <a:cs typeface="Times New Roman"/>
                        </a:rPr>
                        <a:t>Информация</a:t>
                      </a:r>
                      <a:endParaRPr lang="ru-RU" sz="1200">
                        <a:latin typeface="Calibri"/>
                        <a:ea typeface="Calibri"/>
                        <a:cs typeface="Times New Roman"/>
                      </a:endParaRPr>
                    </a:p>
                  </a:txBody>
                  <a:tcPr marL="36558" marR="36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57722">
                <a:tc>
                  <a:txBody>
                    <a:bodyPr/>
                    <a:lstStyle/>
                    <a:p>
                      <a:pPr algn="just">
                        <a:lnSpc>
                          <a:spcPct val="115000"/>
                        </a:lnSpc>
                        <a:spcAft>
                          <a:spcPts val="0"/>
                        </a:spcAft>
                      </a:pPr>
                      <a:r>
                        <a:rPr lang="ru-RU" sz="1200" dirty="0">
                          <a:latin typeface="Times New Roman"/>
                          <a:ea typeface="Calibri"/>
                          <a:cs typeface="Times New Roman"/>
                        </a:rPr>
                        <a:t>Адрес</a:t>
                      </a:r>
                      <a:endParaRPr lang="ru-RU" sz="1200" dirty="0">
                        <a:latin typeface="Calibri"/>
                        <a:ea typeface="Calibri"/>
                        <a:cs typeface="Times New Roman"/>
                      </a:endParaRPr>
                    </a:p>
                  </a:txBody>
                  <a:tcPr marL="36558" marR="36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latin typeface="Times New Roman"/>
                          <a:ea typeface="Calibri"/>
                          <a:cs typeface="Times New Roman"/>
                        </a:rPr>
                        <a:t>607 км автодороги М1/Е-30 Брест-Минск-граница РФ (Редьки)</a:t>
                      </a:r>
                      <a:endParaRPr lang="ru-RU" sz="1200">
                        <a:latin typeface="Calibri"/>
                        <a:ea typeface="Calibri"/>
                        <a:cs typeface="Times New Roman"/>
                      </a:endParaRPr>
                    </a:p>
                  </a:txBody>
                  <a:tcPr marL="36558" marR="36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19241">
                <a:tc gridSpan="2">
                  <a:txBody>
                    <a:bodyPr/>
                    <a:lstStyle/>
                    <a:p>
                      <a:pPr algn="just">
                        <a:lnSpc>
                          <a:spcPct val="115000"/>
                        </a:lnSpc>
                        <a:spcAft>
                          <a:spcPts val="0"/>
                        </a:spcAft>
                      </a:pPr>
                      <a:r>
                        <a:rPr lang="ru-RU" sz="1200" dirty="0">
                          <a:latin typeface="Times New Roman"/>
                          <a:ea typeface="Calibri"/>
                          <a:cs typeface="Times New Roman"/>
                        </a:rPr>
                        <a:t>Инженерная и транспортная инфраструктура:</a:t>
                      </a:r>
                      <a:endParaRPr lang="ru-RU" sz="1200" dirty="0">
                        <a:latin typeface="Calibri"/>
                        <a:ea typeface="Calibri"/>
                        <a:cs typeface="Times New Roman"/>
                      </a:endParaRPr>
                    </a:p>
                  </a:txBody>
                  <a:tcPr marL="36558" marR="36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10003"/>
                  </a:ext>
                </a:extLst>
              </a:tr>
              <a:tr h="219241">
                <a:tc>
                  <a:txBody>
                    <a:bodyPr/>
                    <a:lstStyle/>
                    <a:p>
                      <a:pPr algn="just">
                        <a:lnSpc>
                          <a:spcPct val="115000"/>
                        </a:lnSpc>
                        <a:spcAft>
                          <a:spcPts val="0"/>
                        </a:spcAft>
                      </a:pPr>
                      <a:r>
                        <a:rPr lang="ru-RU" sz="1200" dirty="0">
                          <a:latin typeface="Times New Roman"/>
                          <a:ea typeface="Calibri"/>
                          <a:cs typeface="Times New Roman"/>
                        </a:rPr>
                        <a:t>- водоснабжение</a:t>
                      </a:r>
                      <a:endParaRPr lang="ru-RU" sz="1200" dirty="0">
                        <a:latin typeface="Calibri"/>
                        <a:ea typeface="Calibri"/>
                        <a:cs typeface="Times New Roman"/>
                      </a:endParaRPr>
                    </a:p>
                  </a:txBody>
                  <a:tcPr marL="36558" marR="36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latin typeface="Times New Roman"/>
                          <a:ea typeface="Calibri"/>
                          <a:cs typeface="Times New Roman"/>
                        </a:rPr>
                        <a:t>Не имеется</a:t>
                      </a:r>
                      <a:endParaRPr lang="ru-RU" sz="1200">
                        <a:latin typeface="Calibri"/>
                        <a:ea typeface="Calibri"/>
                        <a:cs typeface="Times New Roman"/>
                      </a:endParaRPr>
                    </a:p>
                  </a:txBody>
                  <a:tcPr marL="36558" marR="36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38481">
                <a:tc>
                  <a:txBody>
                    <a:bodyPr/>
                    <a:lstStyle/>
                    <a:p>
                      <a:pPr algn="just">
                        <a:lnSpc>
                          <a:spcPct val="115000"/>
                        </a:lnSpc>
                        <a:spcAft>
                          <a:spcPts val="0"/>
                        </a:spcAft>
                      </a:pPr>
                      <a:r>
                        <a:rPr lang="ru-RU" sz="1200" dirty="0">
                          <a:latin typeface="Times New Roman"/>
                          <a:ea typeface="Calibri"/>
                          <a:cs typeface="Times New Roman"/>
                        </a:rPr>
                        <a:t>-водоотведение (канализация)</a:t>
                      </a:r>
                      <a:endParaRPr lang="ru-RU" sz="1200" dirty="0">
                        <a:latin typeface="Calibri"/>
                        <a:ea typeface="Calibri"/>
                        <a:cs typeface="Times New Roman"/>
                      </a:endParaRPr>
                    </a:p>
                  </a:txBody>
                  <a:tcPr marL="36558" marR="36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latin typeface="Times New Roman"/>
                          <a:ea typeface="Calibri"/>
                          <a:cs typeface="Times New Roman"/>
                        </a:rPr>
                        <a:t>Не имеется</a:t>
                      </a:r>
                      <a:endParaRPr lang="ru-RU" sz="1200">
                        <a:latin typeface="Calibri"/>
                        <a:ea typeface="Calibri"/>
                        <a:cs typeface="Times New Roman"/>
                      </a:endParaRPr>
                    </a:p>
                  </a:txBody>
                  <a:tcPr marL="36558" marR="36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38481">
                <a:tc>
                  <a:txBody>
                    <a:bodyPr/>
                    <a:lstStyle/>
                    <a:p>
                      <a:pPr algn="just">
                        <a:lnSpc>
                          <a:spcPct val="115000"/>
                        </a:lnSpc>
                        <a:spcAft>
                          <a:spcPts val="0"/>
                        </a:spcAft>
                      </a:pPr>
                      <a:r>
                        <a:rPr lang="ru-RU" sz="1200" dirty="0">
                          <a:latin typeface="Times New Roman"/>
                          <a:ea typeface="Calibri"/>
                          <a:cs typeface="Times New Roman"/>
                        </a:rPr>
                        <a:t>- электроснабжение</a:t>
                      </a:r>
                      <a:endParaRPr lang="ru-RU" sz="1200" dirty="0">
                        <a:latin typeface="Calibri"/>
                        <a:ea typeface="Calibri"/>
                        <a:cs typeface="Times New Roman"/>
                      </a:endParaRPr>
                    </a:p>
                  </a:txBody>
                  <a:tcPr marL="36558" marR="36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latin typeface="Times New Roman"/>
                          <a:ea typeface="Calibri"/>
                          <a:cs typeface="Times New Roman"/>
                        </a:rPr>
                        <a:t>К участку линия напряжением 10кВт</a:t>
                      </a:r>
                      <a:endParaRPr lang="ru-RU" sz="1200">
                        <a:latin typeface="Calibri"/>
                        <a:ea typeface="Calibri"/>
                        <a:cs typeface="Times New Roman"/>
                      </a:endParaRPr>
                    </a:p>
                  </a:txBody>
                  <a:tcPr marL="36558" marR="36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19241">
                <a:tc>
                  <a:txBody>
                    <a:bodyPr/>
                    <a:lstStyle/>
                    <a:p>
                      <a:pPr algn="just">
                        <a:lnSpc>
                          <a:spcPct val="115000"/>
                        </a:lnSpc>
                        <a:spcAft>
                          <a:spcPts val="0"/>
                        </a:spcAft>
                      </a:pPr>
                      <a:r>
                        <a:rPr lang="ru-RU" sz="1200" dirty="0">
                          <a:latin typeface="Times New Roman"/>
                          <a:ea typeface="Calibri"/>
                          <a:cs typeface="Times New Roman"/>
                        </a:rPr>
                        <a:t>- газоснабжение</a:t>
                      </a:r>
                      <a:endParaRPr lang="ru-RU" sz="1200" dirty="0">
                        <a:latin typeface="Calibri"/>
                        <a:ea typeface="Calibri"/>
                        <a:cs typeface="Times New Roman"/>
                      </a:endParaRPr>
                    </a:p>
                  </a:txBody>
                  <a:tcPr marL="36558" marR="36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latin typeface="Times New Roman"/>
                          <a:ea typeface="Calibri"/>
                          <a:cs typeface="Times New Roman"/>
                        </a:rPr>
                        <a:t>Не имеется</a:t>
                      </a:r>
                      <a:endParaRPr lang="ru-RU" sz="1200">
                        <a:latin typeface="Calibri"/>
                        <a:ea typeface="Calibri"/>
                        <a:cs typeface="Times New Roman"/>
                      </a:endParaRPr>
                    </a:p>
                  </a:txBody>
                  <a:tcPr marL="36558" marR="36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57722">
                <a:tc>
                  <a:txBody>
                    <a:bodyPr/>
                    <a:lstStyle/>
                    <a:p>
                      <a:pPr algn="just">
                        <a:lnSpc>
                          <a:spcPct val="115000"/>
                        </a:lnSpc>
                        <a:spcAft>
                          <a:spcPts val="0"/>
                        </a:spcAft>
                      </a:pPr>
                      <a:r>
                        <a:rPr lang="ru-RU" sz="1200" dirty="0">
                          <a:latin typeface="Times New Roman"/>
                          <a:ea typeface="Calibri"/>
                          <a:cs typeface="Times New Roman"/>
                        </a:rPr>
                        <a:t>- подъездные пути</a:t>
                      </a:r>
                      <a:endParaRPr lang="ru-RU" sz="1200" dirty="0">
                        <a:latin typeface="Calibri"/>
                        <a:ea typeface="Calibri"/>
                        <a:cs typeface="Times New Roman"/>
                      </a:endParaRPr>
                    </a:p>
                  </a:txBody>
                  <a:tcPr marL="36558" marR="36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latin typeface="Times New Roman"/>
                          <a:ea typeface="Calibri"/>
                          <a:cs typeface="Times New Roman"/>
                        </a:rPr>
                        <a:t>Возле автодороги М-1/Е30, железной дороги Москва-Минск</a:t>
                      </a:r>
                      <a:endParaRPr lang="ru-RU" sz="1200">
                        <a:latin typeface="Calibri"/>
                        <a:ea typeface="Calibri"/>
                        <a:cs typeface="Times New Roman"/>
                      </a:endParaRPr>
                    </a:p>
                  </a:txBody>
                  <a:tcPr marL="36558" marR="36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38481">
                <a:tc>
                  <a:txBody>
                    <a:bodyPr/>
                    <a:lstStyle/>
                    <a:p>
                      <a:pPr algn="just">
                        <a:lnSpc>
                          <a:spcPct val="115000"/>
                        </a:lnSpc>
                        <a:spcAft>
                          <a:spcPts val="0"/>
                        </a:spcAft>
                      </a:pPr>
                      <a:r>
                        <a:rPr lang="ru-RU" sz="1200" dirty="0">
                          <a:latin typeface="Times New Roman"/>
                          <a:ea typeface="Calibri"/>
                          <a:cs typeface="Times New Roman"/>
                        </a:rPr>
                        <a:t>- телефонизация</a:t>
                      </a:r>
                      <a:endParaRPr lang="ru-RU" sz="1200" dirty="0">
                        <a:latin typeface="Calibri"/>
                        <a:ea typeface="Calibri"/>
                        <a:cs typeface="Times New Roman"/>
                      </a:endParaRPr>
                    </a:p>
                  </a:txBody>
                  <a:tcPr marL="36558" marR="36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latin typeface="Times New Roman"/>
                          <a:ea typeface="Calibri"/>
                          <a:cs typeface="Times New Roman"/>
                        </a:rPr>
                        <a:t>В зоне действия сотовых операторов</a:t>
                      </a:r>
                      <a:endParaRPr lang="ru-RU" sz="1200">
                        <a:latin typeface="Calibri"/>
                        <a:ea typeface="Calibri"/>
                        <a:cs typeface="Times New Roman"/>
                      </a:endParaRPr>
                    </a:p>
                  </a:txBody>
                  <a:tcPr marL="36558" marR="36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19241">
                <a:tc gridSpan="2">
                  <a:txBody>
                    <a:bodyPr/>
                    <a:lstStyle/>
                    <a:p>
                      <a:pPr algn="just">
                        <a:lnSpc>
                          <a:spcPct val="115000"/>
                        </a:lnSpc>
                        <a:spcAft>
                          <a:spcPts val="0"/>
                        </a:spcAft>
                      </a:pPr>
                      <a:r>
                        <a:rPr lang="ru-RU" sz="1200">
                          <a:latin typeface="Times New Roman"/>
                          <a:ea typeface="Calibri"/>
                          <a:cs typeface="Times New Roman"/>
                        </a:rPr>
                        <a:t>Характеристика площадки:</a:t>
                      </a:r>
                      <a:endParaRPr lang="ru-RU" sz="1200">
                        <a:latin typeface="Calibri"/>
                        <a:ea typeface="Calibri"/>
                        <a:cs typeface="Times New Roman"/>
                      </a:endParaRPr>
                    </a:p>
                  </a:txBody>
                  <a:tcPr marL="36558" marR="36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10010"/>
                  </a:ext>
                </a:extLst>
              </a:tr>
              <a:tr h="219241">
                <a:tc>
                  <a:txBody>
                    <a:bodyPr/>
                    <a:lstStyle/>
                    <a:p>
                      <a:pPr algn="just">
                        <a:lnSpc>
                          <a:spcPct val="115000"/>
                        </a:lnSpc>
                        <a:spcAft>
                          <a:spcPts val="0"/>
                        </a:spcAft>
                      </a:pPr>
                      <a:r>
                        <a:rPr lang="ru-RU" sz="1200">
                          <a:latin typeface="Times New Roman"/>
                          <a:ea typeface="Calibri"/>
                          <a:cs typeface="Times New Roman"/>
                        </a:rPr>
                        <a:t>- площадь (га)</a:t>
                      </a:r>
                      <a:endParaRPr lang="ru-RU" sz="1200">
                        <a:latin typeface="Calibri"/>
                        <a:ea typeface="Calibri"/>
                        <a:cs typeface="Times New Roman"/>
                      </a:endParaRPr>
                    </a:p>
                  </a:txBody>
                  <a:tcPr marL="36558" marR="36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latin typeface="Times New Roman"/>
                          <a:ea typeface="Calibri"/>
                          <a:cs typeface="Times New Roman"/>
                        </a:rPr>
                        <a:t>49 </a:t>
                      </a:r>
                      <a:endParaRPr lang="ru-RU" sz="1200">
                        <a:latin typeface="Calibri"/>
                        <a:ea typeface="Calibri"/>
                        <a:cs typeface="Times New Roman"/>
                      </a:endParaRPr>
                    </a:p>
                  </a:txBody>
                  <a:tcPr marL="36558" marR="36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438481">
                <a:tc>
                  <a:txBody>
                    <a:bodyPr/>
                    <a:lstStyle/>
                    <a:p>
                      <a:pPr algn="just">
                        <a:lnSpc>
                          <a:spcPct val="115000"/>
                        </a:lnSpc>
                        <a:spcAft>
                          <a:spcPts val="0"/>
                        </a:spcAft>
                      </a:pPr>
                      <a:r>
                        <a:rPr lang="ru-RU" sz="1200" dirty="0">
                          <a:latin typeface="Times New Roman"/>
                          <a:ea typeface="Calibri"/>
                          <a:cs typeface="Times New Roman"/>
                        </a:rPr>
                        <a:t>- кадастровая стоимость за 1 кв.м(белорусских рублей)</a:t>
                      </a:r>
                      <a:endParaRPr lang="ru-RU" sz="1200" dirty="0">
                        <a:latin typeface="Calibri"/>
                        <a:ea typeface="Calibri"/>
                        <a:cs typeface="Times New Roman"/>
                      </a:endParaRPr>
                    </a:p>
                  </a:txBody>
                  <a:tcPr marL="36558" marR="36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200">
                          <a:latin typeface="Times New Roman"/>
                          <a:ea typeface="Calibri"/>
                          <a:cs typeface="Times New Roman"/>
                        </a:rPr>
                        <a:t>0.34</a:t>
                      </a:r>
                      <a:endParaRPr lang="ru-RU" sz="1200">
                        <a:latin typeface="Calibri"/>
                        <a:ea typeface="Calibri"/>
                        <a:cs typeface="Times New Roman"/>
                      </a:endParaRPr>
                    </a:p>
                  </a:txBody>
                  <a:tcPr marL="36558" marR="36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438481">
                <a:tc>
                  <a:txBody>
                    <a:bodyPr/>
                    <a:lstStyle/>
                    <a:p>
                      <a:pPr algn="just">
                        <a:lnSpc>
                          <a:spcPct val="115000"/>
                        </a:lnSpc>
                        <a:spcAft>
                          <a:spcPts val="0"/>
                        </a:spcAft>
                      </a:pPr>
                      <a:r>
                        <a:rPr lang="ru-RU" sz="1200" dirty="0">
                          <a:latin typeface="Times New Roman"/>
                          <a:ea typeface="Calibri"/>
                          <a:cs typeface="Times New Roman"/>
                        </a:rPr>
                        <a:t>- целевое назначение</a:t>
                      </a:r>
                      <a:endParaRPr lang="ru-RU" sz="1200" dirty="0">
                        <a:latin typeface="Calibri"/>
                        <a:ea typeface="Calibri"/>
                        <a:cs typeface="Times New Roman"/>
                      </a:endParaRPr>
                    </a:p>
                  </a:txBody>
                  <a:tcPr marL="36558" marR="36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latin typeface="Times New Roman"/>
                          <a:ea typeface="Calibri"/>
                          <a:cs typeface="Times New Roman"/>
                        </a:rPr>
                        <a:t>Логистика, производство, придорожный сервис</a:t>
                      </a:r>
                      <a:endParaRPr lang="ru-RU" sz="1200">
                        <a:latin typeface="Calibri"/>
                        <a:ea typeface="Calibri"/>
                        <a:cs typeface="Times New Roman"/>
                      </a:endParaRPr>
                    </a:p>
                  </a:txBody>
                  <a:tcPr marL="36558" marR="36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876964">
                <a:tc>
                  <a:txBody>
                    <a:bodyPr/>
                    <a:lstStyle/>
                    <a:p>
                      <a:pPr algn="just">
                        <a:lnSpc>
                          <a:spcPct val="115000"/>
                        </a:lnSpc>
                        <a:spcAft>
                          <a:spcPts val="0"/>
                        </a:spcAft>
                      </a:pPr>
                      <a:r>
                        <a:rPr lang="ru-RU" sz="1200" dirty="0">
                          <a:latin typeface="Times New Roman"/>
                          <a:ea typeface="Calibri"/>
                          <a:cs typeface="Times New Roman"/>
                        </a:rPr>
                        <a:t>-категория и вид земельного участка</a:t>
                      </a:r>
                      <a:endParaRPr lang="ru-RU" sz="1200" dirty="0">
                        <a:latin typeface="Calibri"/>
                        <a:ea typeface="Calibri"/>
                        <a:cs typeface="Times New Roman"/>
                      </a:endParaRPr>
                    </a:p>
                  </a:txBody>
                  <a:tcPr marL="36558" marR="36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dirty="0">
                          <a:latin typeface="Times New Roman"/>
                          <a:ea typeface="Calibri"/>
                          <a:cs typeface="Times New Roman"/>
                        </a:rPr>
                        <a:t>Сельскохозяйственного назначения, под древесно-кустарниковой растительностью</a:t>
                      </a:r>
                      <a:endParaRPr lang="ru-RU" sz="1200" dirty="0">
                        <a:latin typeface="Calibri"/>
                        <a:ea typeface="Calibri"/>
                        <a:cs typeface="Times New Roman"/>
                      </a:endParaRPr>
                    </a:p>
                  </a:txBody>
                  <a:tcPr marL="36558" marR="36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438481">
                <a:tc>
                  <a:txBody>
                    <a:bodyPr/>
                    <a:lstStyle/>
                    <a:p>
                      <a:pPr algn="just">
                        <a:lnSpc>
                          <a:spcPct val="115000"/>
                        </a:lnSpc>
                        <a:spcAft>
                          <a:spcPts val="0"/>
                        </a:spcAft>
                      </a:pPr>
                      <a:r>
                        <a:rPr lang="ru-RU" sz="1200">
                          <a:latin typeface="Times New Roman"/>
                          <a:ea typeface="Calibri"/>
                          <a:cs typeface="Times New Roman"/>
                        </a:rPr>
                        <a:t>- наличие на территории зданий и сооружений</a:t>
                      </a:r>
                      <a:endParaRPr lang="ru-RU" sz="1200">
                        <a:latin typeface="Calibri"/>
                        <a:ea typeface="Calibri"/>
                        <a:cs typeface="Times New Roman"/>
                      </a:endParaRPr>
                    </a:p>
                  </a:txBody>
                  <a:tcPr marL="36558" marR="36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dirty="0">
                          <a:latin typeface="Times New Roman"/>
                          <a:ea typeface="Calibri"/>
                          <a:cs typeface="Times New Roman"/>
                        </a:rPr>
                        <a:t>отсутствуют</a:t>
                      </a:r>
                      <a:endParaRPr lang="ru-RU" sz="1200" dirty="0">
                        <a:latin typeface="Calibri"/>
                        <a:ea typeface="Calibri"/>
                        <a:cs typeface="Times New Roman"/>
                      </a:endParaRPr>
                    </a:p>
                  </a:txBody>
                  <a:tcPr marL="36558" marR="365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bl>
          </a:graphicData>
        </a:graphic>
      </p:graphicFrame>
      <p:pic>
        <p:nvPicPr>
          <p:cNvPr id="3" name="Рисунок 2" descr="D:\Земельная\Инвестиционные участки\м1.jpg"/>
          <p:cNvPicPr/>
          <p:nvPr/>
        </p:nvPicPr>
        <p:blipFill>
          <a:blip r:embed="rId2" cstate="print"/>
          <a:srcRect/>
          <a:stretch>
            <a:fillRect/>
          </a:stretch>
        </p:blipFill>
        <p:spPr bwMode="auto">
          <a:xfrm>
            <a:off x="214282" y="1071546"/>
            <a:ext cx="4714908" cy="3786214"/>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11775229" y="2571744"/>
          <a:ext cx="303224" cy="2628900"/>
        </p:xfrm>
        <a:graphic>
          <a:graphicData uri="http://schemas.openxmlformats.org/drawingml/2006/table">
            <a:tbl>
              <a:tblPr/>
              <a:tblGrid>
                <a:gridCol w="151612">
                  <a:extLst>
                    <a:ext uri="{9D8B030D-6E8A-4147-A177-3AD203B41FA5}">
                      <a16:colId xmlns:a16="http://schemas.microsoft.com/office/drawing/2014/main" val="20000"/>
                    </a:ext>
                  </a:extLst>
                </a:gridCol>
                <a:gridCol w="151612">
                  <a:extLst>
                    <a:ext uri="{9D8B030D-6E8A-4147-A177-3AD203B41FA5}">
                      <a16:colId xmlns:a16="http://schemas.microsoft.com/office/drawing/2014/main" val="20001"/>
                    </a:ext>
                  </a:extLst>
                </a:gridCol>
              </a:tblGrid>
              <a:tr h="0">
                <a:tc>
                  <a:txBody>
                    <a:bodyPr/>
                    <a:lstStyle/>
                    <a:p>
                      <a:pPr marL="228600" indent="-228600">
                        <a:lnSpc>
                          <a:spcPct val="115000"/>
                        </a:lnSpc>
                        <a:spcAft>
                          <a:spcPts val="0"/>
                        </a:spcAft>
                        <a:tabLst>
                          <a:tab pos="228600" algn="l"/>
                          <a:tab pos="449580" algn="l"/>
                        </a:tabLst>
                      </a:pPr>
                      <a:endParaRPr lang="ru-RU"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endParaRPr lang="ru-RU"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marL="228600" indent="-228600">
                        <a:lnSpc>
                          <a:spcPct val="115000"/>
                        </a:lnSpc>
                        <a:spcAft>
                          <a:spcPts val="0"/>
                        </a:spcAft>
                        <a:tabLst>
                          <a:tab pos="228600" algn="l"/>
                          <a:tab pos="449580" algn="l"/>
                        </a:tabLst>
                      </a:pPr>
                      <a:endParaRPr lang="ru-RU"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endParaRPr lang="ru-RU"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gridSpan="2">
                  <a:txBody>
                    <a:bodyPr/>
                    <a:lstStyle/>
                    <a:p>
                      <a:pPr marL="228600" indent="-228600" algn="ctr">
                        <a:lnSpc>
                          <a:spcPct val="115000"/>
                        </a:lnSpc>
                        <a:spcAft>
                          <a:spcPts val="0"/>
                        </a:spcAft>
                        <a:tabLst>
                          <a:tab pos="228600" algn="l"/>
                          <a:tab pos="449580" algn="l"/>
                        </a:tabLst>
                      </a:pPr>
                      <a:endParaRPr lang="ru-RU"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10002"/>
                  </a:ext>
                </a:extLst>
              </a:tr>
              <a:tr h="0">
                <a:tc>
                  <a:txBody>
                    <a:bodyPr/>
                    <a:lstStyle/>
                    <a:p>
                      <a:pPr marL="228600" indent="-228600">
                        <a:lnSpc>
                          <a:spcPct val="115000"/>
                        </a:lnSpc>
                        <a:spcAft>
                          <a:spcPts val="0"/>
                        </a:spcAft>
                        <a:tabLst>
                          <a:tab pos="228600" algn="l"/>
                          <a:tab pos="449580" algn="l"/>
                        </a:tabLst>
                      </a:pPr>
                      <a:endParaRPr lang="ru-RU"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endParaRPr lang="ru-RU"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marL="228600" indent="-228600">
                        <a:lnSpc>
                          <a:spcPct val="115000"/>
                        </a:lnSpc>
                        <a:spcAft>
                          <a:spcPts val="0"/>
                        </a:spcAft>
                        <a:tabLst>
                          <a:tab pos="228600" algn="l"/>
                          <a:tab pos="449580" algn="l"/>
                        </a:tabLst>
                      </a:pPr>
                      <a:endParaRPr lang="ru-RU"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endParaRPr lang="ru-RU"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marL="228600" indent="-228600">
                        <a:lnSpc>
                          <a:spcPct val="115000"/>
                        </a:lnSpc>
                        <a:spcAft>
                          <a:spcPts val="0"/>
                        </a:spcAft>
                        <a:tabLst>
                          <a:tab pos="228600" algn="l"/>
                          <a:tab pos="449580" algn="l"/>
                        </a:tabLst>
                      </a:pPr>
                      <a:endParaRPr lang="ru-RU"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endParaRPr lang="ru-RU"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marL="228600" indent="-228600">
                        <a:lnSpc>
                          <a:spcPct val="115000"/>
                        </a:lnSpc>
                        <a:spcAft>
                          <a:spcPts val="0"/>
                        </a:spcAft>
                        <a:tabLst>
                          <a:tab pos="228600" algn="l"/>
                          <a:tab pos="449580" algn="l"/>
                        </a:tabLst>
                      </a:pPr>
                      <a:endParaRPr lang="ru-RU"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endParaRPr lang="ru-RU"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pPr marL="228600" indent="-228600">
                        <a:lnSpc>
                          <a:spcPct val="115000"/>
                        </a:lnSpc>
                        <a:spcAft>
                          <a:spcPts val="0"/>
                        </a:spcAft>
                        <a:tabLst>
                          <a:tab pos="228600" algn="l"/>
                          <a:tab pos="449580" algn="l"/>
                        </a:tabLst>
                      </a:pPr>
                      <a:endParaRPr lang="ru-RU"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endParaRPr lang="ru-RU"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0">
                <a:tc>
                  <a:txBody>
                    <a:bodyPr/>
                    <a:lstStyle/>
                    <a:p>
                      <a:pPr marL="228600" indent="-228600">
                        <a:lnSpc>
                          <a:spcPct val="115000"/>
                        </a:lnSpc>
                        <a:spcAft>
                          <a:spcPts val="0"/>
                        </a:spcAft>
                        <a:tabLst>
                          <a:tab pos="228600" algn="l"/>
                          <a:tab pos="449580" algn="l"/>
                        </a:tabLst>
                      </a:pPr>
                      <a:endParaRPr lang="ru-RU"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endParaRPr lang="ru-RU"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0">
                <a:tc gridSpan="2">
                  <a:txBody>
                    <a:bodyPr/>
                    <a:lstStyle/>
                    <a:p>
                      <a:pPr marL="228600" indent="-228600" algn="ctr">
                        <a:lnSpc>
                          <a:spcPct val="115000"/>
                        </a:lnSpc>
                        <a:spcAft>
                          <a:spcPts val="0"/>
                        </a:spcAft>
                        <a:tabLst>
                          <a:tab pos="228600" algn="l"/>
                          <a:tab pos="449580" algn="l"/>
                        </a:tabLst>
                      </a:pPr>
                      <a:endParaRPr lang="ru-RU"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10009"/>
                  </a:ext>
                </a:extLst>
              </a:tr>
              <a:tr h="0">
                <a:tc>
                  <a:txBody>
                    <a:bodyPr/>
                    <a:lstStyle/>
                    <a:p>
                      <a:pPr marL="228600" indent="-228600">
                        <a:lnSpc>
                          <a:spcPct val="115000"/>
                        </a:lnSpc>
                        <a:spcAft>
                          <a:spcPts val="0"/>
                        </a:spcAft>
                        <a:tabLst>
                          <a:tab pos="228600" algn="l"/>
                          <a:tab pos="449580" algn="l"/>
                        </a:tabLst>
                      </a:pPr>
                      <a:endParaRPr lang="ru-RU"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endParaRPr lang="ru-RU"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0">
                <a:tc>
                  <a:txBody>
                    <a:bodyPr/>
                    <a:lstStyle/>
                    <a:p>
                      <a:pPr marL="228600" indent="-228600">
                        <a:lnSpc>
                          <a:spcPct val="115000"/>
                        </a:lnSpc>
                        <a:spcAft>
                          <a:spcPts val="0"/>
                        </a:spcAft>
                        <a:tabLst>
                          <a:tab pos="228600" algn="l"/>
                          <a:tab pos="449580" algn="l"/>
                        </a:tabLst>
                      </a:pPr>
                      <a:endParaRPr lang="ru-RU"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endParaRPr lang="ru-RU"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0">
                <a:tc>
                  <a:txBody>
                    <a:bodyPr/>
                    <a:lstStyle/>
                    <a:p>
                      <a:pPr marL="228600" indent="-228600">
                        <a:lnSpc>
                          <a:spcPct val="115000"/>
                        </a:lnSpc>
                        <a:spcAft>
                          <a:spcPts val="0"/>
                        </a:spcAft>
                        <a:tabLst>
                          <a:tab pos="228600" algn="l"/>
                          <a:tab pos="449580" algn="l"/>
                        </a:tabLst>
                      </a:pPr>
                      <a:endParaRPr lang="ru-RU"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endParaRPr lang="ru-RU"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0">
                <a:tc>
                  <a:txBody>
                    <a:bodyPr/>
                    <a:lstStyle/>
                    <a:p>
                      <a:pPr marL="228600" indent="-228600">
                        <a:lnSpc>
                          <a:spcPct val="115000"/>
                        </a:lnSpc>
                        <a:spcAft>
                          <a:spcPts val="0"/>
                        </a:spcAft>
                        <a:tabLst>
                          <a:tab pos="228600" algn="l"/>
                          <a:tab pos="449580" algn="l"/>
                        </a:tabLst>
                      </a:pPr>
                      <a:endParaRPr lang="ru-RU"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endParaRPr lang="ru-RU"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0">
                <a:tc>
                  <a:txBody>
                    <a:bodyPr/>
                    <a:lstStyle/>
                    <a:p>
                      <a:pPr marL="228600" indent="-228600">
                        <a:lnSpc>
                          <a:spcPct val="115000"/>
                        </a:lnSpc>
                        <a:spcAft>
                          <a:spcPts val="0"/>
                        </a:spcAft>
                        <a:tabLst>
                          <a:tab pos="228600" algn="l"/>
                          <a:tab pos="449580" algn="l"/>
                        </a:tabLst>
                      </a:pPr>
                      <a:endParaRPr lang="ru-RU"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endParaRPr lang="ru-RU"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bl>
          </a:graphicData>
        </a:graphic>
      </p:graphicFrame>
      <p:pic>
        <p:nvPicPr>
          <p:cNvPr id="3" name="Рисунок 2" descr="D:\Земельная\Инвестиционные участки\м1.jpg"/>
          <p:cNvPicPr/>
          <p:nvPr/>
        </p:nvPicPr>
        <p:blipFill>
          <a:blip r:embed="rId2" cstate="print"/>
          <a:srcRect/>
          <a:stretch>
            <a:fillRect/>
          </a:stretch>
        </p:blipFill>
        <p:spPr bwMode="auto">
          <a:xfrm>
            <a:off x="214282" y="1071546"/>
            <a:ext cx="4714908" cy="3786214"/>
          </a:xfrm>
          <a:prstGeom prst="rect">
            <a:avLst/>
          </a:prstGeom>
          <a:noFill/>
          <a:ln w="9525">
            <a:noFill/>
            <a:miter lim="800000"/>
            <a:headEnd/>
            <a:tailEnd/>
          </a:ln>
        </p:spPr>
      </p:pic>
      <p:graphicFrame>
        <p:nvGraphicFramePr>
          <p:cNvPr id="4" name="Таблица 3"/>
          <p:cNvGraphicFramePr>
            <a:graphicFrameLocks noGrp="1"/>
          </p:cNvGraphicFramePr>
          <p:nvPr/>
        </p:nvGraphicFramePr>
        <p:xfrm>
          <a:off x="5072066" y="468594"/>
          <a:ext cx="4071934" cy="6270540"/>
        </p:xfrm>
        <a:graphic>
          <a:graphicData uri="http://schemas.openxmlformats.org/drawingml/2006/table">
            <a:tbl>
              <a:tblPr/>
              <a:tblGrid>
                <a:gridCol w="2035753">
                  <a:extLst>
                    <a:ext uri="{9D8B030D-6E8A-4147-A177-3AD203B41FA5}">
                      <a16:colId xmlns:a16="http://schemas.microsoft.com/office/drawing/2014/main" val="20000"/>
                    </a:ext>
                  </a:extLst>
                </a:gridCol>
                <a:gridCol w="2036181">
                  <a:extLst>
                    <a:ext uri="{9D8B030D-6E8A-4147-A177-3AD203B41FA5}">
                      <a16:colId xmlns:a16="http://schemas.microsoft.com/office/drawing/2014/main" val="20001"/>
                    </a:ext>
                  </a:extLst>
                </a:gridCol>
              </a:tblGrid>
              <a:tr h="285753">
                <a:tc>
                  <a:txBody>
                    <a:bodyPr/>
                    <a:lstStyle/>
                    <a:p>
                      <a:pPr marL="228600" indent="-228600" algn="ctr">
                        <a:lnSpc>
                          <a:spcPct val="115000"/>
                        </a:lnSpc>
                        <a:spcAft>
                          <a:spcPts val="0"/>
                        </a:spcAft>
                        <a:tabLst>
                          <a:tab pos="228600" algn="l"/>
                          <a:tab pos="449580" algn="l"/>
                        </a:tabLst>
                      </a:pPr>
                      <a:r>
                        <a:rPr lang="en-US" sz="1200" dirty="0">
                          <a:solidFill>
                            <a:srgbClr val="000000"/>
                          </a:solidFill>
                          <a:latin typeface="Times New Roman"/>
                          <a:ea typeface="Calibri"/>
                          <a:cs typeface="Times New Roman"/>
                        </a:rPr>
                        <a:t>Characteristics</a:t>
                      </a:r>
                      <a:endParaRPr lang="ru-RU" sz="900" dirty="0">
                        <a:latin typeface="Calibri"/>
                        <a:ea typeface="Calibri"/>
                        <a:cs typeface="Times New Roman"/>
                      </a:endParaRP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gn="ctr">
                        <a:lnSpc>
                          <a:spcPct val="115000"/>
                        </a:lnSpc>
                        <a:spcAft>
                          <a:spcPts val="0"/>
                        </a:spcAft>
                        <a:tabLst>
                          <a:tab pos="228600" algn="l"/>
                          <a:tab pos="449580" algn="l"/>
                        </a:tabLst>
                      </a:pPr>
                      <a:r>
                        <a:rPr lang="en-US" sz="1200">
                          <a:solidFill>
                            <a:srgbClr val="000000"/>
                          </a:solidFill>
                          <a:latin typeface="Times New Roman"/>
                          <a:ea typeface="Calibri"/>
                          <a:cs typeface="Times New Roman"/>
                        </a:rPr>
                        <a:t>Information</a:t>
                      </a:r>
                      <a:endParaRPr lang="ru-RU" sz="900">
                        <a:latin typeface="Calibri"/>
                        <a:ea typeface="Calibri"/>
                        <a:cs typeface="Times New Roman"/>
                      </a:endParaRP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57256">
                <a:tc>
                  <a:txBody>
                    <a:bodyPr/>
                    <a:lstStyle/>
                    <a:p>
                      <a:pPr marL="228600" indent="-228600">
                        <a:lnSpc>
                          <a:spcPct val="115000"/>
                        </a:lnSpc>
                        <a:spcAft>
                          <a:spcPts val="0"/>
                        </a:spcAft>
                        <a:tabLst>
                          <a:tab pos="228600" algn="l"/>
                          <a:tab pos="449580" algn="l"/>
                        </a:tabLst>
                      </a:pPr>
                      <a:r>
                        <a:rPr lang="en-US" sz="1200">
                          <a:solidFill>
                            <a:srgbClr val="000000"/>
                          </a:solidFill>
                          <a:latin typeface="Times New Roman"/>
                          <a:ea typeface="Calibri"/>
                          <a:cs typeface="Times New Roman"/>
                        </a:rPr>
                        <a:t>Address</a:t>
                      </a:r>
                      <a:endParaRPr lang="ru-RU" sz="900">
                        <a:latin typeface="Calibri"/>
                        <a:ea typeface="Calibri"/>
                        <a:cs typeface="Times New Roman"/>
                      </a:endParaRP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r>
                        <a:rPr lang="en-US" sz="1200">
                          <a:solidFill>
                            <a:srgbClr val="000000"/>
                          </a:solidFill>
                          <a:latin typeface="Times New Roman"/>
                          <a:ea typeface="Calibri"/>
                          <a:cs typeface="Times New Roman"/>
                        </a:rPr>
                        <a:t>607 km. of M1/E30 highway Brest-Minsk-the boarder of Russian Federation (Redki)</a:t>
                      </a:r>
                      <a:endParaRPr lang="ru-RU" sz="900">
                        <a:latin typeface="Calibri"/>
                        <a:ea typeface="Calibri"/>
                        <a:cs typeface="Times New Roman"/>
                      </a:endParaRP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5753">
                <a:tc gridSpan="2">
                  <a:txBody>
                    <a:bodyPr/>
                    <a:lstStyle/>
                    <a:p>
                      <a:pPr marL="228600" indent="-228600" algn="ctr">
                        <a:lnSpc>
                          <a:spcPct val="115000"/>
                        </a:lnSpc>
                        <a:spcAft>
                          <a:spcPts val="0"/>
                        </a:spcAft>
                        <a:tabLst>
                          <a:tab pos="228600" algn="l"/>
                          <a:tab pos="449580" algn="l"/>
                        </a:tabLst>
                      </a:pPr>
                      <a:r>
                        <a:rPr lang="en-US" sz="1200">
                          <a:solidFill>
                            <a:srgbClr val="000000"/>
                          </a:solidFill>
                          <a:latin typeface="Times New Roman"/>
                          <a:ea typeface="Calibri"/>
                          <a:cs typeface="Times New Roman"/>
                        </a:rPr>
                        <a:t>Engineering and transport infrastructure</a:t>
                      </a:r>
                      <a:endParaRPr lang="ru-RU" sz="900">
                        <a:latin typeface="Calibri"/>
                        <a:ea typeface="Calibri"/>
                        <a:cs typeface="Times New Roman"/>
                      </a:endParaRP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10002"/>
                  </a:ext>
                </a:extLst>
              </a:tr>
              <a:tr h="285753">
                <a:tc>
                  <a:txBody>
                    <a:bodyPr/>
                    <a:lstStyle/>
                    <a:p>
                      <a:pPr marL="228600" indent="-228600">
                        <a:lnSpc>
                          <a:spcPct val="115000"/>
                        </a:lnSpc>
                        <a:spcAft>
                          <a:spcPts val="0"/>
                        </a:spcAft>
                        <a:tabLst>
                          <a:tab pos="228600" algn="l"/>
                          <a:tab pos="449580" algn="l"/>
                        </a:tabLst>
                      </a:pPr>
                      <a:r>
                        <a:rPr lang="en-US" sz="1200">
                          <a:solidFill>
                            <a:srgbClr val="000000"/>
                          </a:solidFill>
                          <a:latin typeface="Times New Roman"/>
                          <a:ea typeface="Calibri"/>
                          <a:cs typeface="Times New Roman"/>
                        </a:rPr>
                        <a:t>-water supply</a:t>
                      </a:r>
                      <a:endParaRPr lang="ru-RU" sz="900">
                        <a:latin typeface="Calibri"/>
                        <a:ea typeface="Calibri"/>
                        <a:cs typeface="Times New Roman"/>
                      </a:endParaRP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r>
                        <a:rPr lang="en-US" sz="1200">
                          <a:solidFill>
                            <a:srgbClr val="000000"/>
                          </a:solidFill>
                          <a:latin typeface="Times New Roman"/>
                          <a:ea typeface="Calibri"/>
                          <a:cs typeface="Times New Roman"/>
                        </a:rPr>
                        <a:t>no</a:t>
                      </a:r>
                      <a:endParaRPr lang="ru-RU" sz="900">
                        <a:latin typeface="Calibri"/>
                        <a:ea typeface="Calibri"/>
                        <a:cs typeface="Times New Roman"/>
                      </a:endParaRP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5753">
                <a:tc>
                  <a:txBody>
                    <a:bodyPr/>
                    <a:lstStyle/>
                    <a:p>
                      <a:pPr marL="228600" indent="-228600">
                        <a:lnSpc>
                          <a:spcPct val="115000"/>
                        </a:lnSpc>
                        <a:spcAft>
                          <a:spcPts val="0"/>
                        </a:spcAft>
                        <a:tabLst>
                          <a:tab pos="228600" algn="l"/>
                          <a:tab pos="449580" algn="l"/>
                        </a:tabLst>
                      </a:pPr>
                      <a:r>
                        <a:rPr lang="en-US" sz="1200">
                          <a:solidFill>
                            <a:srgbClr val="000000"/>
                          </a:solidFill>
                          <a:latin typeface="Times New Roman"/>
                          <a:ea typeface="Calibri"/>
                          <a:cs typeface="Times New Roman"/>
                        </a:rPr>
                        <a:t>-sewerage </a:t>
                      </a:r>
                      <a:endParaRPr lang="ru-RU" sz="900">
                        <a:latin typeface="Calibri"/>
                        <a:ea typeface="Calibri"/>
                        <a:cs typeface="Times New Roman"/>
                      </a:endParaRP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r>
                        <a:rPr lang="en-US" sz="1200">
                          <a:solidFill>
                            <a:srgbClr val="000000"/>
                          </a:solidFill>
                          <a:latin typeface="Times New Roman"/>
                          <a:ea typeface="Calibri"/>
                          <a:cs typeface="Times New Roman"/>
                        </a:rPr>
                        <a:t>no</a:t>
                      </a:r>
                      <a:endParaRPr lang="ru-RU" sz="900">
                        <a:latin typeface="Calibri"/>
                        <a:ea typeface="Calibri"/>
                        <a:cs typeface="Times New Roman"/>
                      </a:endParaRP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85753">
                <a:tc>
                  <a:txBody>
                    <a:bodyPr/>
                    <a:lstStyle/>
                    <a:p>
                      <a:pPr marL="228600" indent="-228600">
                        <a:lnSpc>
                          <a:spcPct val="115000"/>
                        </a:lnSpc>
                        <a:spcAft>
                          <a:spcPts val="0"/>
                        </a:spcAft>
                        <a:tabLst>
                          <a:tab pos="228600" algn="l"/>
                          <a:tab pos="449580" algn="l"/>
                        </a:tabLst>
                      </a:pPr>
                      <a:r>
                        <a:rPr lang="en-US" sz="1200">
                          <a:solidFill>
                            <a:srgbClr val="000000"/>
                          </a:solidFill>
                          <a:latin typeface="Times New Roman"/>
                          <a:ea typeface="Calibri"/>
                          <a:cs typeface="Times New Roman"/>
                        </a:rPr>
                        <a:t>-electricity supply</a:t>
                      </a:r>
                      <a:endParaRPr lang="ru-RU" sz="900">
                        <a:latin typeface="Calibri"/>
                        <a:ea typeface="Calibri"/>
                        <a:cs typeface="Times New Roman"/>
                      </a:endParaRP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r>
                        <a:rPr lang="en-US" sz="1200">
                          <a:solidFill>
                            <a:srgbClr val="000000"/>
                          </a:solidFill>
                          <a:latin typeface="Times New Roman"/>
                          <a:ea typeface="Calibri"/>
                          <a:cs typeface="Times New Roman"/>
                        </a:rPr>
                        <a:t>electricity line 10 KVT</a:t>
                      </a:r>
                      <a:endParaRPr lang="ru-RU" sz="900">
                        <a:latin typeface="Calibri"/>
                        <a:ea typeface="Calibri"/>
                        <a:cs typeface="Times New Roman"/>
                      </a:endParaRP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5753">
                <a:tc>
                  <a:txBody>
                    <a:bodyPr/>
                    <a:lstStyle/>
                    <a:p>
                      <a:pPr marL="228600" indent="-228600">
                        <a:lnSpc>
                          <a:spcPct val="115000"/>
                        </a:lnSpc>
                        <a:spcAft>
                          <a:spcPts val="0"/>
                        </a:spcAft>
                        <a:tabLst>
                          <a:tab pos="228600" algn="l"/>
                          <a:tab pos="449580" algn="l"/>
                        </a:tabLst>
                      </a:pPr>
                      <a:r>
                        <a:rPr lang="en-US" sz="1200">
                          <a:solidFill>
                            <a:srgbClr val="000000"/>
                          </a:solidFill>
                          <a:latin typeface="Times New Roman"/>
                          <a:ea typeface="Calibri"/>
                          <a:cs typeface="Times New Roman"/>
                        </a:rPr>
                        <a:t>-gas supply</a:t>
                      </a:r>
                      <a:endParaRPr lang="ru-RU" sz="900">
                        <a:latin typeface="Calibri"/>
                        <a:ea typeface="Calibri"/>
                        <a:cs typeface="Times New Roman"/>
                      </a:endParaRP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r>
                        <a:rPr lang="en-US" sz="1200">
                          <a:solidFill>
                            <a:srgbClr val="000000"/>
                          </a:solidFill>
                          <a:latin typeface="Times New Roman"/>
                          <a:ea typeface="Calibri"/>
                          <a:cs typeface="Times New Roman"/>
                        </a:rPr>
                        <a:t>no</a:t>
                      </a:r>
                      <a:endParaRPr lang="ru-RU" sz="900">
                        <a:latin typeface="Calibri"/>
                        <a:ea typeface="Calibri"/>
                        <a:cs typeface="Times New Roman"/>
                      </a:endParaRP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71503">
                <a:tc>
                  <a:txBody>
                    <a:bodyPr/>
                    <a:lstStyle/>
                    <a:p>
                      <a:pPr marL="228600" indent="-228600">
                        <a:lnSpc>
                          <a:spcPct val="115000"/>
                        </a:lnSpc>
                        <a:spcAft>
                          <a:spcPts val="0"/>
                        </a:spcAft>
                        <a:tabLst>
                          <a:tab pos="228600" algn="l"/>
                          <a:tab pos="449580" algn="l"/>
                        </a:tabLst>
                      </a:pPr>
                      <a:r>
                        <a:rPr lang="en-US" sz="1200">
                          <a:solidFill>
                            <a:srgbClr val="000000"/>
                          </a:solidFill>
                          <a:latin typeface="Times New Roman"/>
                          <a:ea typeface="Calibri"/>
                          <a:cs typeface="Times New Roman"/>
                        </a:rPr>
                        <a:t>-access roads</a:t>
                      </a:r>
                      <a:endParaRPr lang="ru-RU" sz="900">
                        <a:latin typeface="Calibri"/>
                        <a:ea typeface="Calibri"/>
                        <a:cs typeface="Times New Roman"/>
                      </a:endParaRP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r>
                        <a:rPr lang="en-US" sz="1200" dirty="0">
                          <a:solidFill>
                            <a:srgbClr val="000000"/>
                          </a:solidFill>
                          <a:latin typeface="Times New Roman"/>
                          <a:ea typeface="Calibri"/>
                          <a:cs typeface="Times New Roman"/>
                        </a:rPr>
                        <a:t>Near M1/E30 highway, railway  Moscow-Minsk</a:t>
                      </a:r>
                      <a:endParaRPr lang="ru-RU" sz="900" dirty="0">
                        <a:latin typeface="Calibri"/>
                        <a:ea typeface="Calibri"/>
                        <a:cs typeface="Times New Roman"/>
                      </a:endParaRP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571503">
                <a:tc>
                  <a:txBody>
                    <a:bodyPr/>
                    <a:lstStyle/>
                    <a:p>
                      <a:pPr marL="228600" indent="-228600">
                        <a:lnSpc>
                          <a:spcPct val="115000"/>
                        </a:lnSpc>
                        <a:spcAft>
                          <a:spcPts val="0"/>
                        </a:spcAft>
                        <a:tabLst>
                          <a:tab pos="228600" algn="l"/>
                          <a:tab pos="449580" algn="l"/>
                        </a:tabLst>
                      </a:pPr>
                      <a:r>
                        <a:rPr lang="en-US" sz="1200">
                          <a:solidFill>
                            <a:srgbClr val="000000"/>
                          </a:solidFill>
                          <a:latin typeface="Times New Roman"/>
                          <a:ea typeface="Calibri"/>
                          <a:cs typeface="Times New Roman"/>
                        </a:rPr>
                        <a:t>-telephone line </a:t>
                      </a:r>
                      <a:endParaRPr lang="ru-RU" sz="900">
                        <a:latin typeface="Calibri"/>
                        <a:ea typeface="Calibri"/>
                        <a:cs typeface="Times New Roman"/>
                      </a:endParaRP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r>
                        <a:rPr lang="en-US" sz="1200">
                          <a:solidFill>
                            <a:srgbClr val="000000"/>
                          </a:solidFill>
                          <a:latin typeface="Times New Roman"/>
                          <a:ea typeface="Calibri"/>
                          <a:cs typeface="Times New Roman"/>
                        </a:rPr>
                        <a:t>In the coverage area of mobile operators</a:t>
                      </a:r>
                      <a:endParaRPr lang="ru-RU" sz="900">
                        <a:latin typeface="Calibri"/>
                        <a:ea typeface="Calibri"/>
                        <a:cs typeface="Times New Roman"/>
                      </a:endParaRP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85753">
                <a:tc gridSpan="2">
                  <a:txBody>
                    <a:bodyPr/>
                    <a:lstStyle/>
                    <a:p>
                      <a:pPr marL="228600" indent="-228600" algn="ctr">
                        <a:lnSpc>
                          <a:spcPct val="115000"/>
                        </a:lnSpc>
                        <a:spcAft>
                          <a:spcPts val="0"/>
                        </a:spcAft>
                        <a:tabLst>
                          <a:tab pos="228600" algn="l"/>
                          <a:tab pos="449580" algn="l"/>
                        </a:tabLst>
                      </a:pPr>
                      <a:r>
                        <a:rPr lang="en-US" sz="1200">
                          <a:solidFill>
                            <a:srgbClr val="000000"/>
                          </a:solidFill>
                          <a:latin typeface="Times New Roman"/>
                          <a:ea typeface="Calibri"/>
                          <a:cs typeface="Times New Roman"/>
                        </a:rPr>
                        <a:t>Characteristics of the ground</a:t>
                      </a:r>
                      <a:endParaRPr lang="ru-RU" sz="900">
                        <a:latin typeface="Calibri"/>
                        <a:ea typeface="Calibri"/>
                        <a:cs typeface="Times New Roman"/>
                      </a:endParaRP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10009"/>
                  </a:ext>
                </a:extLst>
              </a:tr>
              <a:tr h="285753">
                <a:tc>
                  <a:txBody>
                    <a:bodyPr/>
                    <a:lstStyle/>
                    <a:p>
                      <a:pPr marL="228600" indent="-228600">
                        <a:lnSpc>
                          <a:spcPct val="115000"/>
                        </a:lnSpc>
                        <a:spcAft>
                          <a:spcPts val="0"/>
                        </a:spcAft>
                        <a:tabLst>
                          <a:tab pos="228600" algn="l"/>
                          <a:tab pos="449580" algn="l"/>
                        </a:tabLst>
                      </a:pPr>
                      <a:r>
                        <a:rPr lang="en-US" sz="1200">
                          <a:solidFill>
                            <a:srgbClr val="000000"/>
                          </a:solidFill>
                          <a:latin typeface="Times New Roman"/>
                          <a:ea typeface="Calibri"/>
                          <a:cs typeface="Times New Roman"/>
                        </a:rPr>
                        <a:t>-area (hectares)</a:t>
                      </a:r>
                      <a:endParaRPr lang="ru-RU" sz="900">
                        <a:latin typeface="Calibri"/>
                        <a:ea typeface="Calibri"/>
                        <a:cs typeface="Times New Roman"/>
                      </a:endParaRP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r>
                        <a:rPr lang="en-US" sz="1200">
                          <a:solidFill>
                            <a:srgbClr val="000000"/>
                          </a:solidFill>
                          <a:latin typeface="Times New Roman"/>
                          <a:ea typeface="Calibri"/>
                          <a:cs typeface="Times New Roman"/>
                        </a:rPr>
                        <a:t>49</a:t>
                      </a:r>
                      <a:endParaRPr lang="ru-RU" sz="900">
                        <a:latin typeface="Calibri"/>
                        <a:ea typeface="Calibri"/>
                        <a:cs typeface="Times New Roman"/>
                      </a:endParaRP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571503">
                <a:tc>
                  <a:txBody>
                    <a:bodyPr/>
                    <a:lstStyle/>
                    <a:p>
                      <a:pPr marL="228600" indent="-228600">
                        <a:lnSpc>
                          <a:spcPct val="115000"/>
                        </a:lnSpc>
                        <a:spcAft>
                          <a:spcPts val="0"/>
                        </a:spcAft>
                        <a:tabLst>
                          <a:tab pos="228600" algn="l"/>
                          <a:tab pos="449580" algn="l"/>
                        </a:tabLst>
                      </a:pPr>
                      <a:r>
                        <a:rPr lang="en-US" sz="1200">
                          <a:solidFill>
                            <a:srgbClr val="000000"/>
                          </a:solidFill>
                          <a:latin typeface="Times New Roman"/>
                          <a:ea typeface="Calibri"/>
                          <a:cs typeface="Times New Roman"/>
                        </a:rPr>
                        <a:t>-cadastrial  value of 1 m2 (Belarusian roubles)</a:t>
                      </a:r>
                      <a:endParaRPr lang="ru-RU" sz="900">
                        <a:latin typeface="Calibri"/>
                        <a:ea typeface="Calibri"/>
                        <a:cs typeface="Times New Roman"/>
                      </a:endParaRP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r>
                        <a:rPr lang="en-US" sz="1200">
                          <a:solidFill>
                            <a:srgbClr val="000000"/>
                          </a:solidFill>
                          <a:latin typeface="Times New Roman"/>
                          <a:ea typeface="Calibri"/>
                          <a:cs typeface="Times New Roman"/>
                        </a:rPr>
                        <a:t>0,34</a:t>
                      </a:r>
                      <a:endParaRPr lang="ru-RU" sz="900">
                        <a:latin typeface="Calibri"/>
                        <a:ea typeface="Calibri"/>
                        <a:cs typeface="Times New Roman"/>
                      </a:endParaRP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85753">
                <a:tc>
                  <a:txBody>
                    <a:bodyPr/>
                    <a:lstStyle/>
                    <a:p>
                      <a:pPr marL="228600" indent="-228600">
                        <a:lnSpc>
                          <a:spcPct val="115000"/>
                        </a:lnSpc>
                        <a:spcAft>
                          <a:spcPts val="0"/>
                        </a:spcAft>
                        <a:tabLst>
                          <a:tab pos="228600" algn="l"/>
                          <a:tab pos="449580" algn="l"/>
                        </a:tabLst>
                      </a:pPr>
                      <a:r>
                        <a:rPr lang="en-US" sz="1200">
                          <a:solidFill>
                            <a:srgbClr val="000000"/>
                          </a:solidFill>
                          <a:latin typeface="Times New Roman"/>
                          <a:ea typeface="Calibri"/>
                          <a:cs typeface="Times New Roman"/>
                        </a:rPr>
                        <a:t>-purpose use</a:t>
                      </a:r>
                      <a:endParaRPr lang="ru-RU" sz="900">
                        <a:latin typeface="Calibri"/>
                        <a:ea typeface="Calibri"/>
                        <a:cs typeface="Times New Roman"/>
                      </a:endParaRP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r>
                        <a:rPr lang="en-US" sz="1200">
                          <a:solidFill>
                            <a:srgbClr val="000000"/>
                          </a:solidFill>
                          <a:latin typeface="Times New Roman"/>
                          <a:ea typeface="Calibri"/>
                          <a:cs typeface="Times New Roman"/>
                        </a:rPr>
                        <a:t>logistics, production, road service</a:t>
                      </a:r>
                      <a:endParaRPr lang="ru-RU" sz="900">
                        <a:latin typeface="Calibri"/>
                        <a:ea typeface="Calibri"/>
                        <a:cs typeface="Times New Roman"/>
                      </a:endParaRP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571503">
                <a:tc>
                  <a:txBody>
                    <a:bodyPr/>
                    <a:lstStyle/>
                    <a:p>
                      <a:pPr marL="228600" indent="-228600">
                        <a:lnSpc>
                          <a:spcPct val="115000"/>
                        </a:lnSpc>
                        <a:spcAft>
                          <a:spcPts val="0"/>
                        </a:spcAft>
                        <a:tabLst>
                          <a:tab pos="228600" algn="l"/>
                          <a:tab pos="449580" algn="l"/>
                        </a:tabLst>
                      </a:pPr>
                      <a:r>
                        <a:rPr lang="en-US" sz="1200">
                          <a:solidFill>
                            <a:srgbClr val="000000"/>
                          </a:solidFill>
                          <a:latin typeface="Times New Roman"/>
                          <a:ea typeface="Calibri"/>
                          <a:cs typeface="Times New Roman"/>
                        </a:rPr>
                        <a:t>-category and type of land</a:t>
                      </a:r>
                      <a:endParaRPr lang="ru-RU" sz="900">
                        <a:latin typeface="Calibri"/>
                        <a:ea typeface="Calibri"/>
                        <a:cs typeface="Times New Roman"/>
                      </a:endParaRP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r>
                        <a:rPr lang="en-US" sz="1200">
                          <a:solidFill>
                            <a:srgbClr val="000000"/>
                          </a:solidFill>
                          <a:latin typeface="Times New Roman"/>
                          <a:ea typeface="Calibri"/>
                          <a:cs typeface="Times New Roman"/>
                        </a:rPr>
                        <a:t>agricultural purpose, under trees and bushes</a:t>
                      </a:r>
                      <a:endParaRPr lang="ru-RU" sz="900">
                        <a:latin typeface="Calibri"/>
                        <a:ea typeface="Calibri"/>
                        <a:cs typeface="Times New Roman"/>
                      </a:endParaRP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85753">
                <a:tc>
                  <a:txBody>
                    <a:bodyPr/>
                    <a:lstStyle/>
                    <a:p>
                      <a:pPr marL="228600" indent="-228600">
                        <a:lnSpc>
                          <a:spcPct val="115000"/>
                        </a:lnSpc>
                        <a:spcAft>
                          <a:spcPts val="0"/>
                        </a:spcAft>
                        <a:tabLst>
                          <a:tab pos="228600" algn="l"/>
                          <a:tab pos="449580" algn="l"/>
                        </a:tabLst>
                      </a:pPr>
                      <a:r>
                        <a:rPr lang="en-US" sz="1200">
                          <a:solidFill>
                            <a:srgbClr val="000000"/>
                          </a:solidFill>
                          <a:latin typeface="Times New Roman"/>
                          <a:ea typeface="Calibri"/>
                          <a:cs typeface="Times New Roman"/>
                        </a:rPr>
                        <a:t>-presence of buildings on the territory</a:t>
                      </a:r>
                      <a:endParaRPr lang="ru-RU" sz="900">
                        <a:latin typeface="Calibri"/>
                        <a:ea typeface="Calibri"/>
                        <a:cs typeface="Times New Roman"/>
                      </a:endParaRP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r>
                        <a:rPr lang="en-US" sz="1200" dirty="0">
                          <a:solidFill>
                            <a:srgbClr val="000000"/>
                          </a:solidFill>
                          <a:latin typeface="Times New Roman"/>
                          <a:ea typeface="Calibri"/>
                          <a:cs typeface="Times New Roman"/>
                        </a:rPr>
                        <a:t>no</a:t>
                      </a:r>
                      <a:endParaRPr lang="ru-RU" sz="900" dirty="0">
                        <a:latin typeface="Calibri"/>
                        <a:ea typeface="Calibri"/>
                        <a:cs typeface="Times New Roman"/>
                      </a:endParaRPr>
                    </a:p>
                  </a:txBody>
                  <a:tcPr marL="56795" marR="567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4714876" y="428605"/>
          <a:ext cx="4143404" cy="6072233"/>
        </p:xfrm>
        <a:graphic>
          <a:graphicData uri="http://schemas.openxmlformats.org/drawingml/2006/table">
            <a:tbl>
              <a:tblPr/>
              <a:tblGrid>
                <a:gridCol w="1980108">
                  <a:extLst>
                    <a:ext uri="{9D8B030D-6E8A-4147-A177-3AD203B41FA5}">
                      <a16:colId xmlns:a16="http://schemas.microsoft.com/office/drawing/2014/main" val="20000"/>
                    </a:ext>
                  </a:extLst>
                </a:gridCol>
                <a:gridCol w="2163296">
                  <a:extLst>
                    <a:ext uri="{9D8B030D-6E8A-4147-A177-3AD203B41FA5}">
                      <a16:colId xmlns:a16="http://schemas.microsoft.com/office/drawing/2014/main" val="20001"/>
                    </a:ext>
                  </a:extLst>
                </a:gridCol>
              </a:tblGrid>
              <a:tr h="242890">
                <a:tc gridSpan="2">
                  <a:txBody>
                    <a:bodyPr/>
                    <a:lstStyle/>
                    <a:p>
                      <a:pPr algn="just">
                        <a:lnSpc>
                          <a:spcPct val="115000"/>
                        </a:lnSpc>
                        <a:spcAft>
                          <a:spcPts val="0"/>
                        </a:spcAft>
                      </a:pPr>
                      <a:endParaRPr lang="ru-RU" sz="1000">
                        <a:latin typeface="Times New Roman"/>
                        <a:ea typeface="Calibri"/>
                        <a:cs typeface="Times New Roman"/>
                      </a:endParaRPr>
                    </a:p>
                  </a:txBody>
                  <a:tcPr marL="44174" marR="441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10000"/>
                  </a:ext>
                </a:extLst>
              </a:tr>
              <a:tr h="242890">
                <a:tc>
                  <a:txBody>
                    <a:bodyPr/>
                    <a:lstStyle/>
                    <a:p>
                      <a:pPr algn="just">
                        <a:lnSpc>
                          <a:spcPct val="115000"/>
                        </a:lnSpc>
                        <a:spcAft>
                          <a:spcPts val="0"/>
                        </a:spcAft>
                      </a:pPr>
                      <a:r>
                        <a:rPr lang="ru-RU" sz="1200" dirty="0">
                          <a:latin typeface="Times New Roman"/>
                          <a:ea typeface="Calibri"/>
                          <a:cs typeface="Times New Roman"/>
                        </a:rPr>
                        <a:t>Характеристика</a:t>
                      </a:r>
                      <a:endParaRPr lang="ru-RU" sz="1200" dirty="0">
                        <a:latin typeface="Calibri"/>
                        <a:ea typeface="Calibri"/>
                        <a:cs typeface="Times New Roman"/>
                      </a:endParaRPr>
                    </a:p>
                  </a:txBody>
                  <a:tcPr marL="44174" marR="441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latin typeface="Times New Roman"/>
                          <a:ea typeface="Calibri"/>
                          <a:cs typeface="Times New Roman"/>
                        </a:rPr>
                        <a:t>Информация</a:t>
                      </a:r>
                      <a:endParaRPr lang="ru-RU" sz="1200">
                        <a:latin typeface="Calibri"/>
                        <a:ea typeface="Calibri"/>
                        <a:cs typeface="Times New Roman"/>
                      </a:endParaRPr>
                    </a:p>
                  </a:txBody>
                  <a:tcPr marL="44174" marR="441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2890">
                <a:tc>
                  <a:txBody>
                    <a:bodyPr/>
                    <a:lstStyle/>
                    <a:p>
                      <a:pPr algn="just">
                        <a:lnSpc>
                          <a:spcPct val="115000"/>
                        </a:lnSpc>
                        <a:spcAft>
                          <a:spcPts val="0"/>
                        </a:spcAft>
                      </a:pPr>
                      <a:r>
                        <a:rPr lang="ru-RU" sz="1200" dirty="0">
                          <a:latin typeface="Times New Roman"/>
                          <a:ea typeface="Calibri"/>
                          <a:cs typeface="Times New Roman"/>
                        </a:rPr>
                        <a:t>Адрес</a:t>
                      </a:r>
                      <a:endParaRPr lang="ru-RU" sz="1200" dirty="0">
                        <a:latin typeface="Calibri"/>
                        <a:ea typeface="Calibri"/>
                        <a:cs typeface="Times New Roman"/>
                      </a:endParaRPr>
                    </a:p>
                  </a:txBody>
                  <a:tcPr marL="44174" marR="441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latin typeface="Times New Roman"/>
                          <a:ea typeface="Calibri"/>
                          <a:cs typeface="Times New Roman"/>
                        </a:rPr>
                        <a:t>г.Дубровно, ул.Кондратьева</a:t>
                      </a:r>
                      <a:endParaRPr lang="ru-RU" sz="1200">
                        <a:latin typeface="Calibri"/>
                        <a:ea typeface="Calibri"/>
                        <a:cs typeface="Times New Roman"/>
                      </a:endParaRPr>
                    </a:p>
                  </a:txBody>
                  <a:tcPr marL="44174" marR="441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42890">
                <a:tc gridSpan="2">
                  <a:txBody>
                    <a:bodyPr/>
                    <a:lstStyle/>
                    <a:p>
                      <a:pPr algn="just">
                        <a:lnSpc>
                          <a:spcPct val="115000"/>
                        </a:lnSpc>
                        <a:spcAft>
                          <a:spcPts val="0"/>
                        </a:spcAft>
                      </a:pPr>
                      <a:r>
                        <a:rPr lang="ru-RU" sz="1200" dirty="0">
                          <a:latin typeface="Times New Roman"/>
                          <a:ea typeface="Calibri"/>
                          <a:cs typeface="Times New Roman"/>
                        </a:rPr>
                        <a:t>Инженерная и транспортная инфраструктура:</a:t>
                      </a:r>
                      <a:endParaRPr lang="ru-RU" sz="1200" dirty="0">
                        <a:latin typeface="Calibri"/>
                        <a:ea typeface="Calibri"/>
                        <a:cs typeface="Times New Roman"/>
                      </a:endParaRPr>
                    </a:p>
                  </a:txBody>
                  <a:tcPr marL="44174" marR="441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10003"/>
                  </a:ext>
                </a:extLst>
              </a:tr>
              <a:tr h="242890">
                <a:tc>
                  <a:txBody>
                    <a:bodyPr/>
                    <a:lstStyle/>
                    <a:p>
                      <a:pPr algn="just">
                        <a:lnSpc>
                          <a:spcPct val="115000"/>
                        </a:lnSpc>
                        <a:spcAft>
                          <a:spcPts val="0"/>
                        </a:spcAft>
                      </a:pPr>
                      <a:r>
                        <a:rPr lang="ru-RU" sz="1200" dirty="0">
                          <a:latin typeface="Times New Roman"/>
                          <a:ea typeface="Calibri"/>
                          <a:cs typeface="Times New Roman"/>
                        </a:rPr>
                        <a:t>- водоснабжение</a:t>
                      </a:r>
                      <a:endParaRPr lang="ru-RU" sz="1200" dirty="0">
                        <a:latin typeface="Calibri"/>
                        <a:ea typeface="Calibri"/>
                        <a:cs typeface="Times New Roman"/>
                      </a:endParaRPr>
                    </a:p>
                  </a:txBody>
                  <a:tcPr marL="44174" marR="441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latin typeface="Times New Roman"/>
                          <a:ea typeface="Calibri"/>
                          <a:cs typeface="Times New Roman"/>
                        </a:rPr>
                        <a:t>Водонапорная башня 800 м</a:t>
                      </a:r>
                      <a:endParaRPr lang="ru-RU" sz="1200">
                        <a:latin typeface="Calibri"/>
                        <a:ea typeface="Calibri"/>
                        <a:cs typeface="Times New Roman"/>
                      </a:endParaRPr>
                    </a:p>
                  </a:txBody>
                  <a:tcPr marL="44174" marR="441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85778">
                <a:tc>
                  <a:txBody>
                    <a:bodyPr/>
                    <a:lstStyle/>
                    <a:p>
                      <a:pPr algn="just">
                        <a:lnSpc>
                          <a:spcPct val="115000"/>
                        </a:lnSpc>
                        <a:spcAft>
                          <a:spcPts val="0"/>
                        </a:spcAft>
                      </a:pPr>
                      <a:r>
                        <a:rPr lang="ru-RU" sz="1200" dirty="0">
                          <a:latin typeface="Times New Roman"/>
                          <a:ea typeface="Calibri"/>
                          <a:cs typeface="Times New Roman"/>
                        </a:rPr>
                        <a:t>-водоотведение (канализация)</a:t>
                      </a:r>
                      <a:endParaRPr lang="ru-RU" sz="1200" dirty="0">
                        <a:latin typeface="Calibri"/>
                        <a:ea typeface="Calibri"/>
                        <a:cs typeface="Times New Roman"/>
                      </a:endParaRPr>
                    </a:p>
                  </a:txBody>
                  <a:tcPr marL="44174" marR="441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latin typeface="Times New Roman"/>
                          <a:ea typeface="Calibri"/>
                          <a:cs typeface="Times New Roman"/>
                        </a:rPr>
                        <a:t>Не имеется</a:t>
                      </a:r>
                      <a:endParaRPr lang="ru-RU" sz="1200">
                        <a:latin typeface="Calibri"/>
                        <a:ea typeface="Calibri"/>
                        <a:cs typeface="Times New Roman"/>
                      </a:endParaRPr>
                    </a:p>
                  </a:txBody>
                  <a:tcPr marL="44174" marR="441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85778">
                <a:tc>
                  <a:txBody>
                    <a:bodyPr/>
                    <a:lstStyle/>
                    <a:p>
                      <a:pPr algn="just">
                        <a:lnSpc>
                          <a:spcPct val="115000"/>
                        </a:lnSpc>
                        <a:spcAft>
                          <a:spcPts val="0"/>
                        </a:spcAft>
                      </a:pPr>
                      <a:r>
                        <a:rPr lang="ru-RU" sz="1200" dirty="0">
                          <a:latin typeface="Times New Roman"/>
                          <a:ea typeface="Calibri"/>
                          <a:cs typeface="Times New Roman"/>
                        </a:rPr>
                        <a:t>- электроснабжение</a:t>
                      </a:r>
                      <a:endParaRPr lang="ru-RU" sz="1200" dirty="0">
                        <a:latin typeface="Calibri"/>
                        <a:ea typeface="Calibri"/>
                        <a:cs typeface="Times New Roman"/>
                      </a:endParaRPr>
                    </a:p>
                  </a:txBody>
                  <a:tcPr marL="44174" marR="441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latin typeface="Times New Roman"/>
                          <a:ea typeface="Calibri"/>
                          <a:cs typeface="Times New Roman"/>
                        </a:rPr>
                        <a:t>К участку линия напряжением 10кВт</a:t>
                      </a:r>
                      <a:endParaRPr lang="ru-RU" sz="1200">
                        <a:latin typeface="Calibri"/>
                        <a:ea typeface="Calibri"/>
                        <a:cs typeface="Times New Roman"/>
                      </a:endParaRPr>
                    </a:p>
                  </a:txBody>
                  <a:tcPr marL="44174" marR="441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85778">
                <a:tc>
                  <a:txBody>
                    <a:bodyPr/>
                    <a:lstStyle/>
                    <a:p>
                      <a:pPr algn="just">
                        <a:lnSpc>
                          <a:spcPct val="115000"/>
                        </a:lnSpc>
                        <a:spcAft>
                          <a:spcPts val="0"/>
                        </a:spcAft>
                      </a:pPr>
                      <a:r>
                        <a:rPr lang="ru-RU" sz="1200" dirty="0">
                          <a:latin typeface="Times New Roman"/>
                          <a:ea typeface="Calibri"/>
                          <a:cs typeface="Times New Roman"/>
                        </a:rPr>
                        <a:t>- газоснабжение</a:t>
                      </a:r>
                      <a:endParaRPr lang="ru-RU" sz="1200" dirty="0">
                        <a:latin typeface="Calibri"/>
                        <a:ea typeface="Calibri"/>
                        <a:cs typeface="Times New Roman"/>
                      </a:endParaRPr>
                    </a:p>
                  </a:txBody>
                  <a:tcPr marL="44174" marR="441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latin typeface="Times New Roman"/>
                          <a:ea typeface="Calibri"/>
                          <a:cs typeface="Times New Roman"/>
                        </a:rPr>
                        <a:t>Имеется возможность подключения</a:t>
                      </a:r>
                      <a:endParaRPr lang="ru-RU" sz="1200">
                        <a:latin typeface="Calibri"/>
                        <a:ea typeface="Calibri"/>
                        <a:cs typeface="Times New Roman"/>
                      </a:endParaRPr>
                    </a:p>
                  </a:txBody>
                  <a:tcPr marL="44174" marR="441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85778">
                <a:tc>
                  <a:txBody>
                    <a:bodyPr/>
                    <a:lstStyle/>
                    <a:p>
                      <a:pPr algn="just">
                        <a:lnSpc>
                          <a:spcPct val="115000"/>
                        </a:lnSpc>
                        <a:spcAft>
                          <a:spcPts val="0"/>
                        </a:spcAft>
                      </a:pPr>
                      <a:r>
                        <a:rPr lang="ru-RU" sz="1200" dirty="0">
                          <a:latin typeface="Times New Roman"/>
                          <a:ea typeface="Calibri"/>
                          <a:cs typeface="Times New Roman"/>
                        </a:rPr>
                        <a:t>- подъездные пути</a:t>
                      </a:r>
                      <a:endParaRPr lang="ru-RU" sz="1200" dirty="0">
                        <a:latin typeface="Calibri"/>
                        <a:ea typeface="Calibri"/>
                        <a:cs typeface="Times New Roman"/>
                      </a:endParaRPr>
                    </a:p>
                  </a:txBody>
                  <a:tcPr marL="44174" marR="441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latin typeface="Times New Roman"/>
                          <a:ea typeface="Calibri"/>
                          <a:cs typeface="Times New Roman"/>
                        </a:rPr>
                        <a:t>До автодороги Р-22 (Дубровно-Орша) 1,5 км </a:t>
                      </a:r>
                      <a:endParaRPr lang="ru-RU" sz="1200">
                        <a:latin typeface="Calibri"/>
                        <a:ea typeface="Calibri"/>
                        <a:cs typeface="Times New Roman"/>
                      </a:endParaRPr>
                    </a:p>
                  </a:txBody>
                  <a:tcPr marL="44174" marR="441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85778">
                <a:tc>
                  <a:txBody>
                    <a:bodyPr/>
                    <a:lstStyle/>
                    <a:p>
                      <a:pPr algn="just">
                        <a:lnSpc>
                          <a:spcPct val="115000"/>
                        </a:lnSpc>
                        <a:spcAft>
                          <a:spcPts val="0"/>
                        </a:spcAft>
                      </a:pPr>
                      <a:r>
                        <a:rPr lang="ru-RU" sz="1200" dirty="0">
                          <a:latin typeface="Times New Roman"/>
                          <a:ea typeface="Calibri"/>
                          <a:cs typeface="Times New Roman"/>
                        </a:rPr>
                        <a:t>- телефонизация</a:t>
                      </a:r>
                      <a:endParaRPr lang="ru-RU" sz="1200" dirty="0">
                        <a:latin typeface="Calibri"/>
                        <a:ea typeface="Calibri"/>
                        <a:cs typeface="Times New Roman"/>
                      </a:endParaRPr>
                    </a:p>
                  </a:txBody>
                  <a:tcPr marL="44174" marR="441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latin typeface="Times New Roman"/>
                          <a:ea typeface="Calibri"/>
                          <a:cs typeface="Times New Roman"/>
                        </a:rPr>
                        <a:t>В зоне действия сотовых операторов</a:t>
                      </a:r>
                      <a:endParaRPr lang="ru-RU" sz="1200">
                        <a:latin typeface="Calibri"/>
                        <a:ea typeface="Calibri"/>
                        <a:cs typeface="Times New Roman"/>
                      </a:endParaRPr>
                    </a:p>
                  </a:txBody>
                  <a:tcPr marL="44174" marR="441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42890">
                <a:tc gridSpan="2">
                  <a:txBody>
                    <a:bodyPr/>
                    <a:lstStyle/>
                    <a:p>
                      <a:pPr algn="just">
                        <a:lnSpc>
                          <a:spcPct val="115000"/>
                        </a:lnSpc>
                        <a:spcAft>
                          <a:spcPts val="0"/>
                        </a:spcAft>
                      </a:pPr>
                      <a:r>
                        <a:rPr lang="ru-RU" sz="1200">
                          <a:latin typeface="Times New Roman"/>
                          <a:ea typeface="Calibri"/>
                          <a:cs typeface="Times New Roman"/>
                        </a:rPr>
                        <a:t>Характеристика площадки:</a:t>
                      </a:r>
                      <a:endParaRPr lang="ru-RU" sz="1200">
                        <a:latin typeface="Calibri"/>
                        <a:ea typeface="Calibri"/>
                        <a:cs typeface="Times New Roman"/>
                      </a:endParaRPr>
                    </a:p>
                  </a:txBody>
                  <a:tcPr marL="44174" marR="441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10010"/>
                  </a:ext>
                </a:extLst>
              </a:tr>
              <a:tr h="242890">
                <a:tc>
                  <a:txBody>
                    <a:bodyPr/>
                    <a:lstStyle/>
                    <a:p>
                      <a:pPr algn="just">
                        <a:lnSpc>
                          <a:spcPct val="115000"/>
                        </a:lnSpc>
                        <a:spcAft>
                          <a:spcPts val="0"/>
                        </a:spcAft>
                      </a:pPr>
                      <a:r>
                        <a:rPr lang="ru-RU" sz="1200" dirty="0">
                          <a:latin typeface="Times New Roman"/>
                          <a:ea typeface="Calibri"/>
                          <a:cs typeface="Times New Roman"/>
                        </a:rPr>
                        <a:t>- площадь (га)</a:t>
                      </a:r>
                      <a:endParaRPr lang="ru-RU" sz="1200" dirty="0">
                        <a:latin typeface="Calibri"/>
                        <a:ea typeface="Calibri"/>
                        <a:cs typeface="Times New Roman"/>
                      </a:endParaRPr>
                    </a:p>
                  </a:txBody>
                  <a:tcPr marL="44174" marR="441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latin typeface="Times New Roman"/>
                          <a:ea typeface="Calibri"/>
                          <a:cs typeface="Times New Roman"/>
                        </a:rPr>
                        <a:t>5</a:t>
                      </a:r>
                      <a:endParaRPr lang="ru-RU" sz="1200">
                        <a:latin typeface="Calibri"/>
                        <a:ea typeface="Calibri"/>
                        <a:cs typeface="Times New Roman"/>
                      </a:endParaRPr>
                    </a:p>
                  </a:txBody>
                  <a:tcPr marL="44174" marR="441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728667">
                <a:tc>
                  <a:txBody>
                    <a:bodyPr/>
                    <a:lstStyle/>
                    <a:p>
                      <a:pPr algn="just">
                        <a:lnSpc>
                          <a:spcPct val="115000"/>
                        </a:lnSpc>
                        <a:spcAft>
                          <a:spcPts val="0"/>
                        </a:spcAft>
                      </a:pPr>
                      <a:r>
                        <a:rPr lang="ru-RU" sz="1200" dirty="0">
                          <a:latin typeface="Times New Roman"/>
                          <a:ea typeface="Calibri"/>
                          <a:cs typeface="Times New Roman"/>
                        </a:rPr>
                        <a:t>- кадастровая стоимость за 1 кв.м(белорусских рублей)</a:t>
                      </a:r>
                      <a:endParaRPr lang="ru-RU" sz="1200" dirty="0">
                        <a:latin typeface="Calibri"/>
                        <a:ea typeface="Calibri"/>
                        <a:cs typeface="Times New Roman"/>
                      </a:endParaRPr>
                    </a:p>
                  </a:txBody>
                  <a:tcPr marL="44174" marR="441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200" dirty="0">
                          <a:latin typeface="Times New Roman"/>
                          <a:ea typeface="Calibri"/>
                          <a:cs typeface="Times New Roman"/>
                        </a:rPr>
                        <a:t>9.49</a:t>
                      </a:r>
                      <a:endParaRPr lang="ru-RU" sz="1200" dirty="0">
                        <a:latin typeface="Calibri"/>
                        <a:ea typeface="Calibri"/>
                        <a:cs typeface="Times New Roman"/>
                      </a:endParaRPr>
                    </a:p>
                  </a:txBody>
                  <a:tcPr marL="44174" marR="441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42890">
                <a:tc>
                  <a:txBody>
                    <a:bodyPr/>
                    <a:lstStyle/>
                    <a:p>
                      <a:pPr algn="just">
                        <a:lnSpc>
                          <a:spcPct val="115000"/>
                        </a:lnSpc>
                        <a:spcAft>
                          <a:spcPts val="0"/>
                        </a:spcAft>
                      </a:pPr>
                      <a:r>
                        <a:rPr lang="ru-RU" sz="1200">
                          <a:latin typeface="Times New Roman"/>
                          <a:ea typeface="Calibri"/>
                          <a:cs typeface="Times New Roman"/>
                        </a:rPr>
                        <a:t>- целевое назначение</a:t>
                      </a:r>
                      <a:endParaRPr lang="ru-RU" sz="1200">
                        <a:latin typeface="Calibri"/>
                        <a:ea typeface="Calibri"/>
                        <a:cs typeface="Times New Roman"/>
                      </a:endParaRPr>
                    </a:p>
                  </a:txBody>
                  <a:tcPr marL="44174" marR="441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dirty="0">
                          <a:latin typeface="Times New Roman"/>
                          <a:ea typeface="Calibri"/>
                          <a:cs typeface="Times New Roman"/>
                        </a:rPr>
                        <a:t>Организация производства</a:t>
                      </a:r>
                      <a:endParaRPr lang="ru-RU" sz="1200" dirty="0">
                        <a:latin typeface="Calibri"/>
                        <a:ea typeface="Calibri"/>
                        <a:cs typeface="Times New Roman"/>
                      </a:endParaRPr>
                    </a:p>
                  </a:txBody>
                  <a:tcPr marL="44174" marR="441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485778">
                <a:tc>
                  <a:txBody>
                    <a:bodyPr/>
                    <a:lstStyle/>
                    <a:p>
                      <a:pPr algn="just">
                        <a:lnSpc>
                          <a:spcPct val="115000"/>
                        </a:lnSpc>
                        <a:spcAft>
                          <a:spcPts val="0"/>
                        </a:spcAft>
                      </a:pPr>
                      <a:r>
                        <a:rPr lang="ru-RU" sz="1200">
                          <a:latin typeface="Times New Roman"/>
                          <a:ea typeface="Calibri"/>
                          <a:cs typeface="Times New Roman"/>
                        </a:rPr>
                        <a:t>-категория и вид земельного участка</a:t>
                      </a:r>
                      <a:endParaRPr lang="ru-RU" sz="1200">
                        <a:latin typeface="Calibri"/>
                        <a:ea typeface="Calibri"/>
                        <a:cs typeface="Times New Roman"/>
                      </a:endParaRPr>
                    </a:p>
                  </a:txBody>
                  <a:tcPr marL="44174" marR="441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dirty="0">
                          <a:latin typeface="Times New Roman"/>
                          <a:ea typeface="Calibri"/>
                          <a:cs typeface="Times New Roman"/>
                        </a:rPr>
                        <a:t>Сельскохозяйственного назначения, луговые</a:t>
                      </a:r>
                      <a:endParaRPr lang="ru-RU" sz="1200" dirty="0">
                        <a:latin typeface="Calibri"/>
                        <a:ea typeface="Calibri"/>
                        <a:cs typeface="Times New Roman"/>
                      </a:endParaRPr>
                    </a:p>
                  </a:txBody>
                  <a:tcPr marL="44174" marR="441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485778">
                <a:tc>
                  <a:txBody>
                    <a:bodyPr/>
                    <a:lstStyle/>
                    <a:p>
                      <a:pPr algn="just">
                        <a:lnSpc>
                          <a:spcPct val="115000"/>
                        </a:lnSpc>
                        <a:spcAft>
                          <a:spcPts val="0"/>
                        </a:spcAft>
                      </a:pPr>
                      <a:r>
                        <a:rPr lang="ru-RU" sz="1200">
                          <a:latin typeface="Times New Roman"/>
                          <a:ea typeface="Calibri"/>
                          <a:cs typeface="Times New Roman"/>
                        </a:rPr>
                        <a:t>- наличие на территории зданий и сооружений</a:t>
                      </a:r>
                      <a:endParaRPr lang="ru-RU" sz="1200">
                        <a:latin typeface="Calibri"/>
                        <a:ea typeface="Calibri"/>
                        <a:cs typeface="Times New Roman"/>
                      </a:endParaRPr>
                    </a:p>
                  </a:txBody>
                  <a:tcPr marL="44174" marR="441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dirty="0">
                          <a:latin typeface="Times New Roman"/>
                          <a:ea typeface="Calibri"/>
                          <a:cs typeface="Times New Roman"/>
                        </a:rPr>
                        <a:t>отсутствуют</a:t>
                      </a:r>
                      <a:endParaRPr lang="ru-RU" sz="1200" dirty="0">
                        <a:latin typeface="Calibri"/>
                        <a:ea typeface="Calibri"/>
                        <a:cs typeface="Times New Roman"/>
                      </a:endParaRPr>
                    </a:p>
                  </a:txBody>
                  <a:tcPr marL="44174" marR="441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bl>
          </a:graphicData>
        </a:graphic>
      </p:graphicFrame>
      <p:pic>
        <p:nvPicPr>
          <p:cNvPr id="3" name="Рисунок 2" descr="D:\Земельная\Инвестиционные участки\дубр.jpg"/>
          <p:cNvPicPr/>
          <p:nvPr/>
        </p:nvPicPr>
        <p:blipFill>
          <a:blip r:embed="rId2" cstate="print"/>
          <a:srcRect/>
          <a:stretch>
            <a:fillRect/>
          </a:stretch>
        </p:blipFill>
        <p:spPr bwMode="auto">
          <a:xfrm>
            <a:off x="214282" y="1142984"/>
            <a:ext cx="4429156" cy="4053205"/>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857752" y="1"/>
            <a:ext cx="4286248" cy="4154984"/>
          </a:xfrm>
          <a:prstGeom prst="rect">
            <a:avLst/>
          </a:prstGeom>
        </p:spPr>
        <p:txBody>
          <a:bodyPr wrap="square">
            <a:spAutoFit/>
          </a:bodyPr>
          <a:lstStyle/>
          <a:p>
            <a:pPr algn="just"/>
            <a:r>
              <a:rPr lang="en-US" sz="1500" dirty="0">
                <a:latin typeface="Times New Roman" pitchFamily="18" charset="0"/>
                <a:cs typeface="Times New Roman" pitchFamily="18" charset="0"/>
              </a:rPr>
              <a:t>There are 4 reserves and 4 natural monuments in the district.</a:t>
            </a:r>
            <a:endParaRPr lang="ru-RU" sz="1500" dirty="0">
              <a:latin typeface="Times New Roman" pitchFamily="18" charset="0"/>
              <a:cs typeface="Times New Roman" pitchFamily="18" charset="0"/>
            </a:endParaRPr>
          </a:p>
          <a:p>
            <a:pPr algn="just"/>
            <a:r>
              <a:rPr lang="en-US" sz="1500" dirty="0">
                <a:latin typeface="Times New Roman" pitchFamily="18" charset="0"/>
                <a:cs typeface="Times New Roman" pitchFamily="18" charset="0"/>
              </a:rPr>
              <a:t>The busiest highway M1 with average duration of 5000 cars a day, runs on the territory of the district. It gives the possibility of the development of road service.</a:t>
            </a:r>
            <a:endParaRPr lang="ru-RU" sz="1500" dirty="0">
              <a:latin typeface="Times New Roman" pitchFamily="18" charset="0"/>
              <a:cs typeface="Times New Roman" pitchFamily="18" charset="0"/>
            </a:endParaRPr>
          </a:p>
          <a:p>
            <a:pPr algn="just"/>
            <a:r>
              <a:rPr lang="en-US" sz="1500" dirty="0">
                <a:latin typeface="Times New Roman" pitchFamily="18" charset="0"/>
                <a:cs typeface="Times New Roman" pitchFamily="18" charset="0"/>
              </a:rPr>
              <a:t>It is advisable to develop the production, based on rural products and raw materials available in the district.</a:t>
            </a:r>
            <a:endParaRPr lang="ru-RU" sz="1500" dirty="0">
              <a:latin typeface="Times New Roman" pitchFamily="18" charset="0"/>
              <a:cs typeface="Times New Roman" pitchFamily="18" charset="0"/>
            </a:endParaRPr>
          </a:p>
          <a:p>
            <a:pPr algn="just"/>
            <a:r>
              <a:rPr lang="en-US" sz="1500" dirty="0">
                <a:latin typeface="Times New Roman" pitchFamily="18" charset="0"/>
                <a:cs typeface="Times New Roman" pitchFamily="18" charset="0"/>
              </a:rPr>
              <a:t>It is advisable to develop fur farming and the construction of new fur farms.</a:t>
            </a:r>
            <a:endParaRPr lang="ru-RU" sz="1500" dirty="0">
              <a:latin typeface="Times New Roman" pitchFamily="18" charset="0"/>
              <a:cs typeface="Times New Roman" pitchFamily="18" charset="0"/>
            </a:endParaRPr>
          </a:p>
          <a:p>
            <a:pPr algn="just"/>
            <a:r>
              <a:rPr lang="en-US" sz="1500" dirty="0">
                <a:latin typeface="Times New Roman" pitchFamily="18" charset="0"/>
                <a:cs typeface="Times New Roman" pitchFamily="18" charset="0"/>
              </a:rPr>
              <a:t>The town of </a:t>
            </a:r>
            <a:r>
              <a:rPr lang="en-US" sz="1500" dirty="0" err="1">
                <a:latin typeface="Times New Roman" pitchFamily="18" charset="0"/>
                <a:cs typeface="Times New Roman" pitchFamily="18" charset="0"/>
              </a:rPr>
              <a:t>Dubrovno</a:t>
            </a:r>
            <a:r>
              <a:rPr lang="en-US" sz="1500" dirty="0">
                <a:latin typeface="Times New Roman" pitchFamily="18" charset="0"/>
                <a:cs typeface="Times New Roman" pitchFamily="18" charset="0"/>
              </a:rPr>
              <a:t> is the center of </a:t>
            </a:r>
            <a:r>
              <a:rPr lang="en-US" sz="1500" dirty="0" err="1">
                <a:latin typeface="Times New Roman" pitchFamily="18" charset="0"/>
                <a:cs typeface="Times New Roman" pitchFamily="18" charset="0"/>
              </a:rPr>
              <a:t>Dubrovno</a:t>
            </a:r>
            <a:r>
              <a:rPr lang="en-US" sz="1500" dirty="0">
                <a:latin typeface="Times New Roman" pitchFamily="18" charset="0"/>
                <a:cs typeface="Times New Roman" pitchFamily="18" charset="0"/>
              </a:rPr>
              <a:t> district. It is located on the Dnepr river at the confluence of it the rivers of </a:t>
            </a:r>
            <a:r>
              <a:rPr lang="en-US" sz="1500" dirty="0" err="1">
                <a:latin typeface="Times New Roman" pitchFamily="18" charset="0"/>
                <a:cs typeface="Times New Roman" pitchFamily="18" charset="0"/>
              </a:rPr>
              <a:t>Dubrovenka</a:t>
            </a:r>
            <a:r>
              <a:rPr lang="en-US" sz="1500" dirty="0">
                <a:latin typeface="Times New Roman" pitchFamily="18" charset="0"/>
                <a:cs typeface="Times New Roman" pitchFamily="18" charset="0"/>
              </a:rPr>
              <a:t> and </a:t>
            </a:r>
            <a:r>
              <a:rPr lang="en-US" sz="1500" dirty="0" err="1">
                <a:latin typeface="Times New Roman" pitchFamily="18" charset="0"/>
                <a:cs typeface="Times New Roman" pitchFamily="18" charset="0"/>
              </a:rPr>
              <a:t>Svinka</a:t>
            </a:r>
            <a:r>
              <a:rPr lang="en-US" sz="1500" dirty="0">
                <a:latin typeface="Times New Roman" pitchFamily="18" charset="0"/>
                <a:cs typeface="Times New Roman" pitchFamily="18" charset="0"/>
              </a:rPr>
              <a:t>.</a:t>
            </a:r>
            <a:endParaRPr lang="ru-RU" sz="1500" dirty="0">
              <a:latin typeface="Times New Roman" pitchFamily="18" charset="0"/>
              <a:cs typeface="Times New Roman" pitchFamily="18" charset="0"/>
            </a:endParaRPr>
          </a:p>
          <a:p>
            <a:pPr lvl="0" indent="450850" algn="just" eaLnBrk="0" fontAlgn="base" hangingPunct="0">
              <a:spcBef>
                <a:spcPct val="0"/>
              </a:spcBef>
              <a:spcAft>
                <a:spcPct val="0"/>
              </a:spcAft>
            </a:pPr>
            <a:endParaRPr lang="ru-RU" dirty="0">
              <a:solidFill>
                <a:srgbClr val="000000"/>
              </a:solidFill>
              <a:latin typeface="Times New Roman" pitchFamily="18" charset="0"/>
              <a:ea typeface="Times New Roman" pitchFamily="18" charset="0"/>
              <a:cs typeface="Times New Roman" pitchFamily="18" charset="0"/>
            </a:endParaRPr>
          </a:p>
          <a:p>
            <a:pPr lvl="0" indent="450850" algn="just" eaLnBrk="0" fontAlgn="base" hangingPunct="0">
              <a:spcBef>
                <a:spcPct val="0"/>
              </a:spcBef>
              <a:spcAft>
                <a:spcPct val="0"/>
              </a:spcAft>
            </a:pPr>
            <a:endParaRPr lang="ru-RU" dirty="0">
              <a:latin typeface="Times New Roman" pitchFamily="18" charset="0"/>
              <a:cs typeface="Times New Roman" pitchFamily="18" charset="0"/>
            </a:endParaRPr>
          </a:p>
          <a:p>
            <a:pPr lvl="0" indent="450850" algn="just" eaLnBrk="0" fontAlgn="base" hangingPunct="0">
              <a:spcBef>
                <a:spcPct val="0"/>
              </a:spcBef>
              <a:spcAft>
                <a:spcPct val="0"/>
              </a:spcAft>
            </a:pPr>
            <a:endParaRPr lang="ru-RU" dirty="0">
              <a:latin typeface="Times New Roman" pitchFamily="18" charset="0"/>
              <a:cs typeface="Times New Roman" pitchFamily="18" charset="0"/>
            </a:endParaRPr>
          </a:p>
        </p:txBody>
      </p:sp>
      <p:sp>
        <p:nvSpPr>
          <p:cNvPr id="3" name="Прямоугольник 2"/>
          <p:cNvSpPr/>
          <p:nvPr/>
        </p:nvSpPr>
        <p:spPr>
          <a:xfrm>
            <a:off x="0" y="2714620"/>
            <a:ext cx="4572000" cy="2400657"/>
          </a:xfrm>
          <a:prstGeom prst="rect">
            <a:avLst/>
          </a:prstGeom>
        </p:spPr>
        <p:txBody>
          <a:bodyPr wrap="square">
            <a:spAutoFit/>
          </a:bodyPr>
          <a:lstStyle/>
          <a:p>
            <a:pPr algn="just"/>
            <a:r>
              <a:rPr lang="en-US" sz="1500" dirty="0">
                <a:latin typeface="Times New Roman" pitchFamily="18" charset="0"/>
                <a:cs typeface="Times New Roman" pitchFamily="18" charset="0"/>
              </a:rPr>
              <a:t>The land of </a:t>
            </a:r>
            <a:r>
              <a:rPr lang="en-US" sz="1500" dirty="0" err="1">
                <a:latin typeface="Times New Roman" pitchFamily="18" charset="0"/>
                <a:cs typeface="Times New Roman" pitchFamily="18" charset="0"/>
              </a:rPr>
              <a:t>Dubrovno</a:t>
            </a:r>
            <a:r>
              <a:rPr lang="en-US" sz="1500" dirty="0">
                <a:latin typeface="Times New Roman" pitchFamily="18" charset="0"/>
                <a:cs typeface="Times New Roman" pitchFamily="18" charset="0"/>
              </a:rPr>
              <a:t> was first mentioned in the chronicles of 1393 and </a:t>
            </a:r>
            <a:r>
              <a:rPr lang="en-US" sz="1500" dirty="0" err="1">
                <a:latin typeface="Times New Roman" pitchFamily="18" charset="0"/>
                <a:cs typeface="Times New Roman" pitchFamily="18" charset="0"/>
              </a:rPr>
              <a:t>Dubrovno</a:t>
            </a:r>
            <a:r>
              <a:rPr lang="en-US" sz="1500" dirty="0">
                <a:latin typeface="Times New Roman" pitchFamily="18" charset="0"/>
                <a:cs typeface="Times New Roman" pitchFamily="18" charset="0"/>
              </a:rPr>
              <a:t> was first mentioned as a settlement in 1514.</a:t>
            </a:r>
            <a:endParaRPr lang="ru-RU" sz="1500" dirty="0">
              <a:latin typeface="Times New Roman" pitchFamily="18" charset="0"/>
              <a:cs typeface="Times New Roman" pitchFamily="18" charset="0"/>
            </a:endParaRPr>
          </a:p>
          <a:p>
            <a:pPr algn="just"/>
            <a:r>
              <a:rPr lang="en-US" sz="1500" dirty="0">
                <a:latin typeface="Times New Roman" pitchFamily="18" charset="0"/>
                <a:cs typeface="Times New Roman" pitchFamily="18" charset="0"/>
              </a:rPr>
              <a:t>At different times </a:t>
            </a:r>
            <a:r>
              <a:rPr lang="en-US" sz="1500" dirty="0" err="1">
                <a:latin typeface="Times New Roman" pitchFamily="18" charset="0"/>
                <a:cs typeface="Times New Roman" pitchFamily="18" charset="0"/>
              </a:rPr>
              <a:t>Dubrovno</a:t>
            </a:r>
            <a:r>
              <a:rPr lang="en-US" sz="1500" dirty="0">
                <a:latin typeface="Times New Roman" pitchFamily="18" charset="0"/>
                <a:cs typeface="Times New Roman" pitchFamily="18" charset="0"/>
              </a:rPr>
              <a:t> belonged to </a:t>
            </a:r>
            <a:r>
              <a:rPr lang="en-US" sz="1500" dirty="0" err="1">
                <a:latin typeface="Times New Roman" pitchFamily="18" charset="0"/>
                <a:cs typeface="Times New Roman" pitchFamily="18" charset="0"/>
              </a:rPr>
              <a:t>Glebovichi</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Sapegy</a:t>
            </a:r>
            <a:r>
              <a:rPr lang="en-US" sz="1500" dirty="0">
                <a:latin typeface="Times New Roman" pitchFamily="18" charset="0"/>
                <a:cs typeface="Times New Roman" pitchFamily="18" charset="0"/>
              </a:rPr>
              <a:t>, A. D. </a:t>
            </a:r>
            <a:r>
              <a:rPr lang="en-US" sz="1500" dirty="0" err="1">
                <a:latin typeface="Times New Roman" pitchFamily="18" charset="0"/>
                <a:cs typeface="Times New Roman" pitchFamily="18" charset="0"/>
              </a:rPr>
              <a:t>Menshikovy</a:t>
            </a:r>
            <a:r>
              <a:rPr lang="en-US" sz="1500" dirty="0">
                <a:latin typeface="Times New Roman" pitchFamily="18" charset="0"/>
                <a:cs typeface="Times New Roman" pitchFamily="18" charset="0"/>
              </a:rPr>
              <a:t>, R.A. </a:t>
            </a:r>
            <a:r>
              <a:rPr lang="en-US" sz="1500" dirty="0" err="1">
                <a:latin typeface="Times New Roman" pitchFamily="18" charset="0"/>
                <a:cs typeface="Times New Roman" pitchFamily="18" charset="0"/>
              </a:rPr>
              <a:t>Potemkiny</a:t>
            </a:r>
            <a:r>
              <a:rPr lang="en-US" sz="1500" dirty="0">
                <a:latin typeface="Times New Roman" pitchFamily="18" charset="0"/>
                <a:cs typeface="Times New Roman" pitchFamily="18" charset="0"/>
              </a:rPr>
              <a:t> and the family of </a:t>
            </a:r>
            <a:r>
              <a:rPr lang="en-US" sz="1500" dirty="0" err="1">
                <a:latin typeface="Times New Roman" pitchFamily="18" charset="0"/>
                <a:cs typeface="Times New Roman" pitchFamily="18" charset="0"/>
              </a:rPr>
              <a:t>Lyubomirskie</a:t>
            </a:r>
            <a:r>
              <a:rPr lang="en-US" sz="1500" dirty="0">
                <a:latin typeface="Times New Roman" pitchFamily="18" charset="0"/>
                <a:cs typeface="Times New Roman" pitchFamily="18" charset="0"/>
              </a:rPr>
              <a:t>.</a:t>
            </a:r>
            <a:endParaRPr lang="ru-RU" sz="1500" dirty="0">
              <a:latin typeface="Times New Roman" pitchFamily="18" charset="0"/>
              <a:cs typeface="Times New Roman" pitchFamily="18" charset="0"/>
            </a:endParaRPr>
          </a:p>
          <a:p>
            <a:pPr algn="just"/>
            <a:r>
              <a:rPr lang="en-US" sz="1500" dirty="0">
                <a:latin typeface="Times New Roman" pitchFamily="18" charset="0"/>
                <a:cs typeface="Times New Roman" pitchFamily="18" charset="0"/>
              </a:rPr>
              <a:t>Today it is a beautiful modern district center with the population of 7000 people, with develop infrastructure and social sphere.</a:t>
            </a:r>
            <a:endParaRPr lang="ru-RU" sz="1500" dirty="0">
              <a:latin typeface="Times New Roman" pitchFamily="18" charset="0"/>
              <a:cs typeface="Times New Roman" pitchFamily="18" charset="0"/>
            </a:endParaRPr>
          </a:p>
          <a:p>
            <a:pPr algn="just"/>
            <a:endParaRPr lang="ru-RU" sz="1500" dirty="0"/>
          </a:p>
        </p:txBody>
      </p:sp>
      <p:pic>
        <p:nvPicPr>
          <p:cNvPr id="4" name="Рисунок 3" descr="IMG_5592.JPG"/>
          <p:cNvPicPr>
            <a:picLocks noChangeAspect="1"/>
          </p:cNvPicPr>
          <p:nvPr/>
        </p:nvPicPr>
        <p:blipFill>
          <a:blip r:embed="rId2" cstate="print"/>
          <a:stretch>
            <a:fillRect/>
          </a:stretch>
        </p:blipFill>
        <p:spPr>
          <a:xfrm>
            <a:off x="4786314" y="3857628"/>
            <a:ext cx="4357686" cy="3000372"/>
          </a:xfrm>
          <a:prstGeom prst="rect">
            <a:avLst/>
          </a:prstGeom>
        </p:spPr>
      </p:pic>
      <p:pic>
        <p:nvPicPr>
          <p:cNvPr id="5" name="Рисунок 4" descr="2 .jpg"/>
          <p:cNvPicPr>
            <a:picLocks noChangeAspect="1"/>
          </p:cNvPicPr>
          <p:nvPr/>
        </p:nvPicPr>
        <p:blipFill>
          <a:blip r:embed="rId3"/>
          <a:stretch>
            <a:fillRect/>
          </a:stretch>
        </p:blipFill>
        <p:spPr>
          <a:xfrm>
            <a:off x="0" y="0"/>
            <a:ext cx="4643438" cy="2714620"/>
          </a:xfrm>
          <a:prstGeom prst="rect">
            <a:avLst/>
          </a:prstGeom>
        </p:spPr>
      </p:pic>
      <p:pic>
        <p:nvPicPr>
          <p:cNvPr id="6" name="Рисунок 5" descr="4.jpg"/>
          <p:cNvPicPr>
            <a:picLocks noChangeAspect="1"/>
          </p:cNvPicPr>
          <p:nvPr/>
        </p:nvPicPr>
        <p:blipFill>
          <a:blip r:embed="rId4" cstate="print"/>
          <a:stretch>
            <a:fillRect/>
          </a:stretch>
        </p:blipFill>
        <p:spPr>
          <a:xfrm>
            <a:off x="0" y="4786322"/>
            <a:ext cx="4642823" cy="2071678"/>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Земельная\Инвестиционные участки\дубр.jpg"/>
          <p:cNvPicPr/>
          <p:nvPr/>
        </p:nvPicPr>
        <p:blipFill>
          <a:blip r:embed="rId2" cstate="print"/>
          <a:srcRect/>
          <a:stretch>
            <a:fillRect/>
          </a:stretch>
        </p:blipFill>
        <p:spPr bwMode="auto">
          <a:xfrm>
            <a:off x="214282" y="1142984"/>
            <a:ext cx="4429156" cy="4053205"/>
          </a:xfrm>
          <a:prstGeom prst="rect">
            <a:avLst/>
          </a:prstGeom>
          <a:noFill/>
          <a:ln w="9525">
            <a:noFill/>
            <a:miter lim="800000"/>
            <a:headEnd/>
            <a:tailEnd/>
          </a:ln>
        </p:spPr>
      </p:pic>
      <p:graphicFrame>
        <p:nvGraphicFramePr>
          <p:cNvPr id="3" name="Таблица 2"/>
          <p:cNvGraphicFramePr>
            <a:graphicFrameLocks noGrp="1"/>
          </p:cNvGraphicFramePr>
          <p:nvPr/>
        </p:nvGraphicFramePr>
        <p:xfrm>
          <a:off x="4643438" y="433311"/>
          <a:ext cx="4286312" cy="6243139"/>
        </p:xfrm>
        <a:graphic>
          <a:graphicData uri="http://schemas.openxmlformats.org/drawingml/2006/table">
            <a:tbl>
              <a:tblPr/>
              <a:tblGrid>
                <a:gridCol w="2214346">
                  <a:extLst>
                    <a:ext uri="{9D8B030D-6E8A-4147-A177-3AD203B41FA5}">
                      <a16:colId xmlns:a16="http://schemas.microsoft.com/office/drawing/2014/main" val="20000"/>
                    </a:ext>
                  </a:extLst>
                </a:gridCol>
                <a:gridCol w="2071966">
                  <a:extLst>
                    <a:ext uri="{9D8B030D-6E8A-4147-A177-3AD203B41FA5}">
                      <a16:colId xmlns:a16="http://schemas.microsoft.com/office/drawing/2014/main" val="20001"/>
                    </a:ext>
                  </a:extLst>
                </a:gridCol>
              </a:tblGrid>
              <a:tr h="276931">
                <a:tc>
                  <a:txBody>
                    <a:bodyPr/>
                    <a:lstStyle/>
                    <a:p>
                      <a:pPr marL="228600" indent="-228600">
                        <a:lnSpc>
                          <a:spcPct val="115000"/>
                        </a:lnSpc>
                        <a:spcAft>
                          <a:spcPts val="0"/>
                        </a:spcAft>
                        <a:tabLst>
                          <a:tab pos="228600" algn="l"/>
                          <a:tab pos="449580" algn="l"/>
                        </a:tabLst>
                      </a:pPr>
                      <a:r>
                        <a:rPr lang="en-US" sz="1400">
                          <a:solidFill>
                            <a:srgbClr val="000000"/>
                          </a:solidFill>
                          <a:latin typeface="Times New Roman"/>
                          <a:ea typeface="Calibri"/>
                          <a:cs typeface="Times New Roman"/>
                        </a:rPr>
                        <a:t>Characteristics</a:t>
                      </a:r>
                      <a:endParaRPr lang="ru-RU" sz="1100">
                        <a:latin typeface="Calibri"/>
                        <a:ea typeface="Calibri"/>
                        <a:cs typeface="Times New Roman"/>
                      </a:endParaRPr>
                    </a:p>
                  </a:txBody>
                  <a:tcPr marL="66818" marR="668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r>
                        <a:rPr lang="en-US" sz="1400">
                          <a:solidFill>
                            <a:srgbClr val="000000"/>
                          </a:solidFill>
                          <a:latin typeface="Times New Roman"/>
                          <a:ea typeface="Calibri"/>
                          <a:cs typeface="Times New Roman"/>
                        </a:rPr>
                        <a:t>Information</a:t>
                      </a:r>
                      <a:endParaRPr lang="ru-RU" sz="1100">
                        <a:latin typeface="Calibri"/>
                        <a:ea typeface="Calibri"/>
                        <a:cs typeface="Times New Roman"/>
                      </a:endParaRPr>
                    </a:p>
                  </a:txBody>
                  <a:tcPr marL="66818" marR="668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74360">
                <a:tc>
                  <a:txBody>
                    <a:bodyPr/>
                    <a:lstStyle/>
                    <a:p>
                      <a:pPr marL="228600" indent="-228600">
                        <a:lnSpc>
                          <a:spcPct val="115000"/>
                        </a:lnSpc>
                        <a:spcAft>
                          <a:spcPts val="0"/>
                        </a:spcAft>
                        <a:tabLst>
                          <a:tab pos="228600" algn="l"/>
                          <a:tab pos="449580" algn="l"/>
                        </a:tabLst>
                      </a:pPr>
                      <a:r>
                        <a:rPr lang="en-US" sz="1400">
                          <a:solidFill>
                            <a:srgbClr val="000000"/>
                          </a:solidFill>
                          <a:latin typeface="Times New Roman"/>
                          <a:ea typeface="Calibri"/>
                          <a:cs typeface="Times New Roman"/>
                        </a:rPr>
                        <a:t>Address</a:t>
                      </a:r>
                      <a:endParaRPr lang="ru-RU" sz="1100">
                        <a:latin typeface="Calibri"/>
                        <a:ea typeface="Calibri"/>
                        <a:cs typeface="Times New Roman"/>
                      </a:endParaRPr>
                    </a:p>
                  </a:txBody>
                  <a:tcPr marL="66818" marR="668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r>
                        <a:rPr lang="en-US" sz="1400">
                          <a:solidFill>
                            <a:srgbClr val="000000"/>
                          </a:solidFill>
                          <a:latin typeface="Times New Roman"/>
                          <a:ea typeface="Calibri"/>
                          <a:cs typeface="Times New Roman"/>
                        </a:rPr>
                        <a:t>Dubrovno, street kondrajeva</a:t>
                      </a:r>
                      <a:endParaRPr lang="ru-RU" sz="1100">
                        <a:latin typeface="Calibri"/>
                        <a:ea typeface="Calibri"/>
                        <a:cs typeface="Times New Roman"/>
                      </a:endParaRPr>
                    </a:p>
                  </a:txBody>
                  <a:tcPr marL="66818" marR="668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6931">
                <a:tc gridSpan="2">
                  <a:txBody>
                    <a:bodyPr/>
                    <a:lstStyle/>
                    <a:p>
                      <a:pPr marL="228600" indent="-228600" algn="ctr">
                        <a:lnSpc>
                          <a:spcPct val="115000"/>
                        </a:lnSpc>
                        <a:spcAft>
                          <a:spcPts val="0"/>
                        </a:spcAft>
                        <a:tabLst>
                          <a:tab pos="228600" algn="l"/>
                          <a:tab pos="449580" algn="l"/>
                        </a:tabLst>
                      </a:pPr>
                      <a:r>
                        <a:rPr lang="en-US" sz="1400">
                          <a:solidFill>
                            <a:srgbClr val="000000"/>
                          </a:solidFill>
                          <a:latin typeface="Times New Roman"/>
                          <a:ea typeface="Calibri"/>
                          <a:cs typeface="Times New Roman"/>
                        </a:rPr>
                        <a:t>Engineering and transport infrastructure</a:t>
                      </a:r>
                      <a:endParaRPr lang="ru-RU" sz="1100">
                        <a:latin typeface="Calibri"/>
                        <a:ea typeface="Calibri"/>
                        <a:cs typeface="Times New Roman"/>
                      </a:endParaRPr>
                    </a:p>
                  </a:txBody>
                  <a:tcPr marL="66818" marR="668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10002"/>
                  </a:ext>
                </a:extLst>
              </a:tr>
              <a:tr h="276931">
                <a:tc>
                  <a:txBody>
                    <a:bodyPr/>
                    <a:lstStyle/>
                    <a:p>
                      <a:pPr marL="228600" indent="-228600">
                        <a:lnSpc>
                          <a:spcPct val="115000"/>
                        </a:lnSpc>
                        <a:spcAft>
                          <a:spcPts val="0"/>
                        </a:spcAft>
                        <a:tabLst>
                          <a:tab pos="228600" algn="l"/>
                          <a:tab pos="449580" algn="l"/>
                        </a:tabLst>
                      </a:pPr>
                      <a:r>
                        <a:rPr lang="en-US" sz="1400">
                          <a:solidFill>
                            <a:srgbClr val="000000"/>
                          </a:solidFill>
                          <a:latin typeface="Times New Roman"/>
                          <a:ea typeface="Calibri"/>
                          <a:cs typeface="Times New Roman"/>
                        </a:rPr>
                        <a:t>-water supply</a:t>
                      </a:r>
                      <a:endParaRPr lang="ru-RU" sz="1100">
                        <a:latin typeface="Calibri"/>
                        <a:ea typeface="Calibri"/>
                        <a:cs typeface="Times New Roman"/>
                      </a:endParaRPr>
                    </a:p>
                  </a:txBody>
                  <a:tcPr marL="66818" marR="668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r>
                        <a:rPr lang="en-US" sz="1400">
                          <a:solidFill>
                            <a:srgbClr val="000000"/>
                          </a:solidFill>
                          <a:latin typeface="Times New Roman"/>
                          <a:ea typeface="Calibri"/>
                          <a:cs typeface="Times New Roman"/>
                        </a:rPr>
                        <a:t>Water tower 800 m</a:t>
                      </a:r>
                      <a:endParaRPr lang="ru-RU" sz="1100">
                        <a:latin typeface="Calibri"/>
                        <a:ea typeface="Calibri"/>
                        <a:cs typeface="Times New Roman"/>
                      </a:endParaRPr>
                    </a:p>
                  </a:txBody>
                  <a:tcPr marL="66818" marR="668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76931">
                <a:tc>
                  <a:txBody>
                    <a:bodyPr/>
                    <a:lstStyle/>
                    <a:p>
                      <a:pPr marL="228600" indent="-228600">
                        <a:lnSpc>
                          <a:spcPct val="115000"/>
                        </a:lnSpc>
                        <a:spcAft>
                          <a:spcPts val="0"/>
                        </a:spcAft>
                        <a:tabLst>
                          <a:tab pos="228600" algn="l"/>
                          <a:tab pos="449580" algn="l"/>
                        </a:tabLst>
                      </a:pPr>
                      <a:r>
                        <a:rPr lang="en-US" sz="1400">
                          <a:solidFill>
                            <a:srgbClr val="000000"/>
                          </a:solidFill>
                          <a:latin typeface="Times New Roman"/>
                          <a:ea typeface="Calibri"/>
                          <a:cs typeface="Times New Roman"/>
                        </a:rPr>
                        <a:t>-sewerage</a:t>
                      </a:r>
                      <a:endParaRPr lang="ru-RU" sz="1100">
                        <a:latin typeface="Calibri"/>
                        <a:ea typeface="Calibri"/>
                        <a:cs typeface="Times New Roman"/>
                      </a:endParaRPr>
                    </a:p>
                  </a:txBody>
                  <a:tcPr marL="66818" marR="668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r>
                        <a:rPr lang="en-US" sz="1400">
                          <a:solidFill>
                            <a:srgbClr val="000000"/>
                          </a:solidFill>
                          <a:latin typeface="Times New Roman"/>
                          <a:ea typeface="Calibri"/>
                          <a:cs typeface="Times New Roman"/>
                        </a:rPr>
                        <a:t>no</a:t>
                      </a:r>
                      <a:endParaRPr lang="ru-RU" sz="1100">
                        <a:latin typeface="Calibri"/>
                        <a:ea typeface="Calibri"/>
                        <a:cs typeface="Times New Roman"/>
                      </a:endParaRPr>
                    </a:p>
                  </a:txBody>
                  <a:tcPr marL="66818" marR="668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76931">
                <a:tc>
                  <a:txBody>
                    <a:bodyPr/>
                    <a:lstStyle/>
                    <a:p>
                      <a:pPr marL="228600" indent="-228600">
                        <a:lnSpc>
                          <a:spcPct val="115000"/>
                        </a:lnSpc>
                        <a:spcAft>
                          <a:spcPts val="0"/>
                        </a:spcAft>
                        <a:tabLst>
                          <a:tab pos="228600" algn="l"/>
                          <a:tab pos="449580" algn="l"/>
                        </a:tabLst>
                      </a:pPr>
                      <a:r>
                        <a:rPr lang="en-US" sz="1400">
                          <a:solidFill>
                            <a:srgbClr val="000000"/>
                          </a:solidFill>
                          <a:latin typeface="Times New Roman"/>
                          <a:ea typeface="Calibri"/>
                          <a:cs typeface="Times New Roman"/>
                        </a:rPr>
                        <a:t>-electricity supply</a:t>
                      </a:r>
                      <a:endParaRPr lang="ru-RU" sz="1100">
                        <a:latin typeface="Calibri"/>
                        <a:ea typeface="Calibri"/>
                        <a:cs typeface="Times New Roman"/>
                      </a:endParaRPr>
                    </a:p>
                  </a:txBody>
                  <a:tcPr marL="66818" marR="668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r>
                        <a:rPr lang="en-US" sz="1400">
                          <a:solidFill>
                            <a:srgbClr val="000000"/>
                          </a:solidFill>
                          <a:latin typeface="Times New Roman"/>
                          <a:ea typeface="Calibri"/>
                          <a:cs typeface="Times New Roman"/>
                        </a:rPr>
                        <a:t>electricity line 10 KVT</a:t>
                      </a:r>
                      <a:endParaRPr lang="ru-RU" sz="1100">
                        <a:latin typeface="Calibri"/>
                        <a:ea typeface="Calibri"/>
                        <a:cs typeface="Times New Roman"/>
                      </a:endParaRPr>
                    </a:p>
                  </a:txBody>
                  <a:tcPr marL="66818" marR="668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74360">
                <a:tc>
                  <a:txBody>
                    <a:bodyPr/>
                    <a:lstStyle/>
                    <a:p>
                      <a:pPr marL="228600" indent="-228600">
                        <a:lnSpc>
                          <a:spcPct val="115000"/>
                        </a:lnSpc>
                        <a:spcAft>
                          <a:spcPts val="0"/>
                        </a:spcAft>
                        <a:tabLst>
                          <a:tab pos="228600" algn="l"/>
                          <a:tab pos="449580" algn="l"/>
                        </a:tabLst>
                      </a:pPr>
                      <a:r>
                        <a:rPr lang="en-US" sz="1400">
                          <a:solidFill>
                            <a:srgbClr val="000000"/>
                          </a:solidFill>
                          <a:latin typeface="Times New Roman"/>
                          <a:ea typeface="Calibri"/>
                          <a:cs typeface="Times New Roman"/>
                        </a:rPr>
                        <a:t>-gas supply</a:t>
                      </a:r>
                      <a:endParaRPr lang="ru-RU" sz="1100">
                        <a:latin typeface="Calibri"/>
                        <a:ea typeface="Calibri"/>
                        <a:cs typeface="Times New Roman"/>
                      </a:endParaRPr>
                    </a:p>
                  </a:txBody>
                  <a:tcPr marL="66818" marR="668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r>
                        <a:rPr lang="en-US" sz="1400">
                          <a:solidFill>
                            <a:srgbClr val="000000"/>
                          </a:solidFill>
                          <a:latin typeface="Times New Roman"/>
                          <a:ea typeface="Calibri"/>
                          <a:cs typeface="Times New Roman"/>
                        </a:rPr>
                        <a:t>the possibility of connection</a:t>
                      </a:r>
                      <a:endParaRPr lang="ru-RU" sz="1100">
                        <a:latin typeface="Calibri"/>
                        <a:ea typeface="Calibri"/>
                        <a:cs typeface="Times New Roman"/>
                      </a:endParaRPr>
                    </a:p>
                  </a:txBody>
                  <a:tcPr marL="66818" marR="668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830791">
                <a:tc>
                  <a:txBody>
                    <a:bodyPr/>
                    <a:lstStyle/>
                    <a:p>
                      <a:pPr marL="228600" indent="-228600">
                        <a:lnSpc>
                          <a:spcPct val="115000"/>
                        </a:lnSpc>
                        <a:spcAft>
                          <a:spcPts val="0"/>
                        </a:spcAft>
                        <a:tabLst>
                          <a:tab pos="228600" algn="l"/>
                          <a:tab pos="449580" algn="l"/>
                        </a:tabLst>
                      </a:pPr>
                      <a:r>
                        <a:rPr lang="en-US" sz="1400">
                          <a:solidFill>
                            <a:srgbClr val="000000"/>
                          </a:solidFill>
                          <a:latin typeface="Times New Roman"/>
                          <a:ea typeface="Calibri"/>
                          <a:cs typeface="Times New Roman"/>
                        </a:rPr>
                        <a:t>-access roads</a:t>
                      </a:r>
                      <a:endParaRPr lang="ru-RU" sz="1100">
                        <a:latin typeface="Calibri"/>
                        <a:ea typeface="Calibri"/>
                        <a:cs typeface="Times New Roman"/>
                      </a:endParaRPr>
                    </a:p>
                  </a:txBody>
                  <a:tcPr marL="66818" marR="668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r>
                        <a:rPr lang="en-US" sz="1400">
                          <a:solidFill>
                            <a:srgbClr val="000000"/>
                          </a:solidFill>
                          <a:latin typeface="Times New Roman"/>
                          <a:ea typeface="Calibri"/>
                          <a:cs typeface="Times New Roman"/>
                        </a:rPr>
                        <a:t>Up to motorway R-22 (Dubrovno-Orsha) 1,5 km</a:t>
                      </a:r>
                      <a:endParaRPr lang="ru-RU" sz="1100">
                        <a:latin typeface="Calibri"/>
                        <a:ea typeface="Calibri"/>
                        <a:cs typeface="Times New Roman"/>
                      </a:endParaRPr>
                    </a:p>
                  </a:txBody>
                  <a:tcPr marL="66818" marR="668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553861">
                <a:tc>
                  <a:txBody>
                    <a:bodyPr/>
                    <a:lstStyle/>
                    <a:p>
                      <a:pPr marL="228600" indent="-228600">
                        <a:lnSpc>
                          <a:spcPct val="115000"/>
                        </a:lnSpc>
                        <a:spcAft>
                          <a:spcPts val="0"/>
                        </a:spcAft>
                        <a:tabLst>
                          <a:tab pos="228600" algn="l"/>
                          <a:tab pos="449580" algn="l"/>
                        </a:tabLst>
                      </a:pPr>
                      <a:r>
                        <a:rPr lang="en-US" sz="1400">
                          <a:solidFill>
                            <a:srgbClr val="000000"/>
                          </a:solidFill>
                          <a:latin typeface="Times New Roman"/>
                          <a:ea typeface="Calibri"/>
                          <a:cs typeface="Times New Roman"/>
                        </a:rPr>
                        <a:t>-telephone line</a:t>
                      </a:r>
                      <a:endParaRPr lang="ru-RU" sz="1100">
                        <a:latin typeface="Calibri"/>
                        <a:ea typeface="Calibri"/>
                        <a:cs typeface="Times New Roman"/>
                      </a:endParaRPr>
                    </a:p>
                  </a:txBody>
                  <a:tcPr marL="66818" marR="668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r>
                        <a:rPr lang="en-US" sz="1400">
                          <a:solidFill>
                            <a:srgbClr val="000000"/>
                          </a:solidFill>
                          <a:latin typeface="Times New Roman"/>
                          <a:ea typeface="Calibri"/>
                          <a:cs typeface="Times New Roman"/>
                        </a:rPr>
                        <a:t>In the coverage area of mobile operators</a:t>
                      </a:r>
                      <a:endParaRPr lang="ru-RU" sz="1100">
                        <a:latin typeface="Calibri"/>
                        <a:ea typeface="Calibri"/>
                        <a:cs typeface="Times New Roman"/>
                      </a:endParaRPr>
                    </a:p>
                  </a:txBody>
                  <a:tcPr marL="66818" marR="668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76931">
                <a:tc gridSpan="2">
                  <a:txBody>
                    <a:bodyPr/>
                    <a:lstStyle/>
                    <a:p>
                      <a:pPr marL="228600" indent="-228600" algn="ctr">
                        <a:lnSpc>
                          <a:spcPct val="115000"/>
                        </a:lnSpc>
                        <a:spcAft>
                          <a:spcPts val="0"/>
                        </a:spcAft>
                        <a:tabLst>
                          <a:tab pos="228600" algn="l"/>
                          <a:tab pos="449580" algn="l"/>
                        </a:tabLst>
                      </a:pPr>
                      <a:r>
                        <a:rPr lang="en-US" sz="1400">
                          <a:solidFill>
                            <a:srgbClr val="000000"/>
                          </a:solidFill>
                          <a:latin typeface="Times New Roman"/>
                          <a:ea typeface="Calibri"/>
                          <a:cs typeface="Times New Roman"/>
                        </a:rPr>
                        <a:t>Characteristics of the ground</a:t>
                      </a:r>
                      <a:endParaRPr lang="ru-RU" sz="1100">
                        <a:latin typeface="Calibri"/>
                        <a:ea typeface="Calibri"/>
                        <a:cs typeface="Times New Roman"/>
                      </a:endParaRPr>
                    </a:p>
                  </a:txBody>
                  <a:tcPr marL="66818" marR="668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10009"/>
                  </a:ext>
                </a:extLst>
              </a:tr>
              <a:tr h="276931">
                <a:tc>
                  <a:txBody>
                    <a:bodyPr/>
                    <a:lstStyle/>
                    <a:p>
                      <a:pPr marL="228600" indent="-228600">
                        <a:lnSpc>
                          <a:spcPct val="115000"/>
                        </a:lnSpc>
                        <a:spcAft>
                          <a:spcPts val="0"/>
                        </a:spcAft>
                        <a:tabLst>
                          <a:tab pos="228600" algn="l"/>
                          <a:tab pos="449580" algn="l"/>
                        </a:tabLst>
                      </a:pPr>
                      <a:r>
                        <a:rPr lang="en-US" sz="1400">
                          <a:solidFill>
                            <a:srgbClr val="000000"/>
                          </a:solidFill>
                          <a:latin typeface="Times New Roman"/>
                          <a:ea typeface="Calibri"/>
                          <a:cs typeface="Times New Roman"/>
                        </a:rPr>
                        <a:t>-area (hectares)</a:t>
                      </a:r>
                      <a:endParaRPr lang="ru-RU" sz="1100">
                        <a:latin typeface="Calibri"/>
                        <a:ea typeface="Calibri"/>
                        <a:cs typeface="Times New Roman"/>
                      </a:endParaRPr>
                    </a:p>
                  </a:txBody>
                  <a:tcPr marL="66818" marR="668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r>
                        <a:rPr lang="en-US" sz="1400">
                          <a:solidFill>
                            <a:srgbClr val="000000"/>
                          </a:solidFill>
                          <a:latin typeface="Times New Roman"/>
                          <a:ea typeface="Calibri"/>
                          <a:cs typeface="Times New Roman"/>
                        </a:rPr>
                        <a:t>5</a:t>
                      </a:r>
                      <a:endParaRPr lang="ru-RU" sz="1100">
                        <a:latin typeface="Calibri"/>
                        <a:ea typeface="Calibri"/>
                        <a:cs typeface="Times New Roman"/>
                      </a:endParaRPr>
                    </a:p>
                  </a:txBody>
                  <a:tcPr marL="66818" marR="668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553861">
                <a:tc>
                  <a:txBody>
                    <a:bodyPr/>
                    <a:lstStyle/>
                    <a:p>
                      <a:pPr marL="228600" indent="-228600">
                        <a:lnSpc>
                          <a:spcPct val="115000"/>
                        </a:lnSpc>
                        <a:spcAft>
                          <a:spcPts val="0"/>
                        </a:spcAft>
                        <a:tabLst>
                          <a:tab pos="228600" algn="l"/>
                          <a:tab pos="449580" algn="l"/>
                        </a:tabLst>
                      </a:pPr>
                      <a:r>
                        <a:rPr lang="en-US" sz="1400">
                          <a:solidFill>
                            <a:srgbClr val="000000"/>
                          </a:solidFill>
                          <a:latin typeface="Times New Roman"/>
                          <a:ea typeface="Calibri"/>
                          <a:cs typeface="Times New Roman"/>
                        </a:rPr>
                        <a:t>-cadastrial  value of 1 m2 (Belarusian roubles)</a:t>
                      </a:r>
                      <a:endParaRPr lang="ru-RU" sz="1100">
                        <a:latin typeface="Calibri"/>
                        <a:ea typeface="Calibri"/>
                        <a:cs typeface="Times New Roman"/>
                      </a:endParaRPr>
                    </a:p>
                  </a:txBody>
                  <a:tcPr marL="66818" marR="668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r>
                        <a:rPr lang="en-US" sz="1400">
                          <a:solidFill>
                            <a:srgbClr val="000000"/>
                          </a:solidFill>
                          <a:latin typeface="Times New Roman"/>
                          <a:ea typeface="Calibri"/>
                          <a:cs typeface="Times New Roman"/>
                        </a:rPr>
                        <a:t>9,49</a:t>
                      </a:r>
                      <a:endParaRPr lang="ru-RU" sz="1100">
                        <a:latin typeface="Calibri"/>
                        <a:ea typeface="Calibri"/>
                        <a:cs typeface="Times New Roman"/>
                      </a:endParaRPr>
                    </a:p>
                  </a:txBody>
                  <a:tcPr marL="66818" marR="668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76931">
                <a:tc>
                  <a:txBody>
                    <a:bodyPr/>
                    <a:lstStyle/>
                    <a:p>
                      <a:pPr marL="228600" indent="-228600">
                        <a:lnSpc>
                          <a:spcPct val="115000"/>
                        </a:lnSpc>
                        <a:spcAft>
                          <a:spcPts val="0"/>
                        </a:spcAft>
                        <a:tabLst>
                          <a:tab pos="228600" algn="l"/>
                          <a:tab pos="449580" algn="l"/>
                        </a:tabLst>
                      </a:pPr>
                      <a:r>
                        <a:rPr lang="en-US" sz="1400">
                          <a:solidFill>
                            <a:srgbClr val="000000"/>
                          </a:solidFill>
                          <a:latin typeface="Times New Roman"/>
                          <a:ea typeface="Calibri"/>
                          <a:cs typeface="Times New Roman"/>
                        </a:rPr>
                        <a:t>-purpose use</a:t>
                      </a:r>
                      <a:endParaRPr lang="ru-RU" sz="1100">
                        <a:latin typeface="Calibri"/>
                        <a:ea typeface="Calibri"/>
                        <a:cs typeface="Times New Roman"/>
                      </a:endParaRPr>
                    </a:p>
                  </a:txBody>
                  <a:tcPr marL="66818" marR="668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r>
                        <a:rPr lang="en-US" sz="1400">
                          <a:solidFill>
                            <a:srgbClr val="000000"/>
                          </a:solidFill>
                          <a:latin typeface="Times New Roman"/>
                          <a:ea typeface="Calibri"/>
                          <a:cs typeface="Times New Roman"/>
                        </a:rPr>
                        <a:t>organization of production </a:t>
                      </a:r>
                      <a:endParaRPr lang="ru-RU" sz="1100">
                        <a:latin typeface="Calibri"/>
                        <a:ea typeface="Calibri"/>
                        <a:cs typeface="Times New Roman"/>
                      </a:endParaRPr>
                    </a:p>
                  </a:txBody>
                  <a:tcPr marL="66818" marR="668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553861">
                <a:tc>
                  <a:txBody>
                    <a:bodyPr/>
                    <a:lstStyle/>
                    <a:p>
                      <a:pPr marL="228600" indent="-228600">
                        <a:lnSpc>
                          <a:spcPct val="115000"/>
                        </a:lnSpc>
                        <a:spcAft>
                          <a:spcPts val="0"/>
                        </a:spcAft>
                        <a:tabLst>
                          <a:tab pos="228600" algn="l"/>
                          <a:tab pos="449580" algn="l"/>
                        </a:tabLst>
                      </a:pPr>
                      <a:r>
                        <a:rPr lang="en-US" sz="1400">
                          <a:solidFill>
                            <a:srgbClr val="000000"/>
                          </a:solidFill>
                          <a:latin typeface="Times New Roman"/>
                          <a:ea typeface="Calibri"/>
                          <a:cs typeface="Times New Roman"/>
                        </a:rPr>
                        <a:t>-category and type of land</a:t>
                      </a:r>
                      <a:endParaRPr lang="ru-RU" sz="1100">
                        <a:latin typeface="Calibri"/>
                        <a:ea typeface="Calibri"/>
                        <a:cs typeface="Times New Roman"/>
                      </a:endParaRPr>
                    </a:p>
                  </a:txBody>
                  <a:tcPr marL="66818" marR="668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r>
                        <a:rPr lang="en-US" sz="1400">
                          <a:solidFill>
                            <a:srgbClr val="000000"/>
                          </a:solidFill>
                          <a:latin typeface="Times New Roman"/>
                          <a:ea typeface="Calibri"/>
                          <a:cs typeface="Times New Roman"/>
                        </a:rPr>
                        <a:t>agricultural purpose, meadow </a:t>
                      </a:r>
                      <a:endParaRPr lang="ru-RU" sz="1100">
                        <a:latin typeface="Calibri"/>
                        <a:ea typeface="Calibri"/>
                        <a:cs typeface="Times New Roman"/>
                      </a:endParaRPr>
                    </a:p>
                  </a:txBody>
                  <a:tcPr marL="66818" marR="668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553861">
                <a:tc>
                  <a:txBody>
                    <a:bodyPr/>
                    <a:lstStyle/>
                    <a:p>
                      <a:pPr marL="228600" indent="-228600">
                        <a:lnSpc>
                          <a:spcPct val="115000"/>
                        </a:lnSpc>
                        <a:spcAft>
                          <a:spcPts val="0"/>
                        </a:spcAft>
                        <a:tabLst>
                          <a:tab pos="228600" algn="l"/>
                          <a:tab pos="449580" algn="l"/>
                        </a:tabLst>
                      </a:pPr>
                      <a:r>
                        <a:rPr lang="en-US" sz="1400">
                          <a:solidFill>
                            <a:srgbClr val="000000"/>
                          </a:solidFill>
                          <a:latin typeface="Times New Roman"/>
                          <a:ea typeface="Calibri"/>
                          <a:cs typeface="Times New Roman"/>
                        </a:rPr>
                        <a:t>-presence of buildings on the territory</a:t>
                      </a:r>
                      <a:endParaRPr lang="ru-RU" sz="1100">
                        <a:latin typeface="Calibri"/>
                        <a:ea typeface="Calibri"/>
                        <a:cs typeface="Times New Roman"/>
                      </a:endParaRPr>
                    </a:p>
                  </a:txBody>
                  <a:tcPr marL="66818" marR="668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nSpc>
                          <a:spcPct val="115000"/>
                        </a:lnSpc>
                        <a:spcAft>
                          <a:spcPts val="0"/>
                        </a:spcAft>
                        <a:tabLst>
                          <a:tab pos="228600" algn="l"/>
                          <a:tab pos="449580" algn="l"/>
                        </a:tabLst>
                      </a:pPr>
                      <a:r>
                        <a:rPr lang="en-US" sz="1400" dirty="0">
                          <a:solidFill>
                            <a:srgbClr val="000000"/>
                          </a:solidFill>
                          <a:latin typeface="Times New Roman"/>
                          <a:ea typeface="Calibri"/>
                          <a:cs typeface="Times New Roman"/>
                        </a:rPr>
                        <a:t>no</a:t>
                      </a:r>
                      <a:endParaRPr lang="ru-RU" sz="1100" dirty="0">
                        <a:latin typeface="Calibri"/>
                        <a:ea typeface="Calibri"/>
                        <a:cs typeface="Times New Roman"/>
                      </a:endParaRPr>
                    </a:p>
                  </a:txBody>
                  <a:tcPr marL="66818" marR="668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285728"/>
            <a:ext cx="8715436" cy="2928958"/>
          </a:xfrm>
        </p:spPr>
        <p:txBody>
          <a:bodyPr>
            <a:normAutofit fontScale="90000"/>
          </a:bodyPr>
          <a:lstStyle/>
          <a:p>
            <a:br>
              <a:rPr lang="en-US" sz="2000" b="1" dirty="0">
                <a:latin typeface="Times New Roman" pitchFamily="18" charset="0"/>
                <a:cs typeface="Times New Roman" pitchFamily="18" charset="0"/>
              </a:rPr>
            </a:br>
            <a:br>
              <a:rPr lang="en-US" sz="2000" b="1" dirty="0">
                <a:latin typeface="Times New Roman" pitchFamily="18" charset="0"/>
                <a:cs typeface="Times New Roman" pitchFamily="18" charset="0"/>
              </a:rPr>
            </a:br>
            <a:br>
              <a:rPr lang="en-US" sz="2000" b="1" dirty="0">
                <a:latin typeface="Times New Roman" pitchFamily="18" charset="0"/>
                <a:cs typeface="Times New Roman" pitchFamily="18" charset="0"/>
              </a:rPr>
            </a:br>
            <a:br>
              <a:rPr lang="en-US" sz="2000" b="1" dirty="0">
                <a:latin typeface="Times New Roman" pitchFamily="18" charset="0"/>
                <a:cs typeface="Times New Roman" pitchFamily="18" charset="0"/>
              </a:rPr>
            </a:br>
            <a:br>
              <a:rPr lang="en-US" sz="2000" b="1" dirty="0">
                <a:latin typeface="Times New Roman" pitchFamily="18" charset="0"/>
                <a:cs typeface="Times New Roman" pitchFamily="18" charset="0"/>
              </a:rPr>
            </a:br>
            <a:br>
              <a:rPr lang="en-US" sz="2000" b="1" dirty="0">
                <a:latin typeface="Times New Roman" pitchFamily="18" charset="0"/>
                <a:cs typeface="Times New Roman" pitchFamily="18" charset="0"/>
              </a:rPr>
            </a:br>
            <a:r>
              <a:rPr lang="ru-RU" sz="2700" b="1" dirty="0">
                <a:latin typeface="Times New Roman" pitchFamily="18" charset="0"/>
                <a:cs typeface="Times New Roman" pitchFamily="18" charset="0"/>
              </a:rPr>
              <a:t>Дубровенский районный исполнительный комитет </a:t>
            </a:r>
            <a:br>
              <a:rPr lang="en-US" sz="2700" b="1" dirty="0">
                <a:latin typeface="Times New Roman" pitchFamily="18" charset="0"/>
                <a:cs typeface="Times New Roman" pitchFamily="18" charset="0"/>
              </a:rPr>
            </a:br>
            <a:r>
              <a:rPr lang="ru-RU" sz="2700" dirty="0">
                <a:latin typeface="Times New Roman" pitchFamily="18" charset="0"/>
                <a:cs typeface="Times New Roman" pitchFamily="18" charset="0"/>
              </a:rPr>
              <a:t>приглашает всех заинтересованных инвесторов к участию в реализации проектов, готов оказать помощь в получении необходимой информации, а также рассмотреть другие инвестиционные предложения, направленные на создание новых рабочих мест, внедрение современных технологий и организацию производственной деятельности в</a:t>
            </a:r>
            <a:br>
              <a:rPr lang="en-US" sz="2700" dirty="0">
                <a:latin typeface="Times New Roman" pitchFamily="18" charset="0"/>
                <a:cs typeface="Times New Roman" pitchFamily="18" charset="0"/>
              </a:rPr>
            </a:br>
            <a:r>
              <a:rPr lang="ru-RU" sz="2700" dirty="0">
                <a:latin typeface="Times New Roman" pitchFamily="18" charset="0"/>
                <a:cs typeface="Times New Roman" pitchFamily="18" charset="0"/>
              </a:rPr>
              <a:t> Дубровенском районе .</a:t>
            </a:r>
            <a:br>
              <a:rPr lang="ru-RU" sz="2700" dirty="0">
                <a:latin typeface="Times New Roman" pitchFamily="18" charset="0"/>
                <a:cs typeface="Times New Roman" pitchFamily="18" charset="0"/>
              </a:rPr>
            </a:br>
            <a:br>
              <a:rPr lang="en-US" sz="1800" dirty="0">
                <a:latin typeface="Times New Roman" pitchFamily="18" charset="0"/>
                <a:cs typeface="Times New Roman" pitchFamily="18" charset="0"/>
              </a:rPr>
            </a:br>
            <a:br>
              <a:rPr lang="en-US" sz="1800" dirty="0">
                <a:latin typeface="Times New Roman" pitchFamily="18" charset="0"/>
                <a:cs typeface="Times New Roman" pitchFamily="18" charset="0"/>
              </a:rPr>
            </a:br>
            <a:br>
              <a:rPr lang="en-US" sz="1800" dirty="0">
                <a:latin typeface="Times New Roman" pitchFamily="18" charset="0"/>
                <a:cs typeface="Times New Roman" pitchFamily="18" charset="0"/>
              </a:rPr>
            </a:br>
            <a:br>
              <a:rPr lang="ru-RU" sz="1800" dirty="0">
                <a:latin typeface="Times New Roman" pitchFamily="18" charset="0"/>
                <a:cs typeface="Times New Roman" pitchFamily="18" charset="0"/>
              </a:rPr>
            </a:br>
            <a:br>
              <a:rPr lang="en-US" sz="1800" dirty="0"/>
            </a:br>
            <a:br>
              <a:rPr lang="en-US" sz="1800" dirty="0"/>
            </a:br>
            <a:endParaRPr lang="ru-RU" sz="1800" dirty="0"/>
          </a:p>
        </p:txBody>
      </p:sp>
      <p:sp>
        <p:nvSpPr>
          <p:cNvPr id="3" name="Прямоугольник 2"/>
          <p:cNvSpPr/>
          <p:nvPr/>
        </p:nvSpPr>
        <p:spPr>
          <a:xfrm>
            <a:off x="0" y="3143248"/>
            <a:ext cx="9144000" cy="3754874"/>
          </a:xfrm>
          <a:prstGeom prst="rect">
            <a:avLst/>
          </a:prstGeom>
        </p:spPr>
        <p:txBody>
          <a:bodyPr wrap="square">
            <a:spAutoFit/>
          </a:bodyPr>
          <a:lstStyle/>
          <a:p>
            <a:endParaRPr lang="en-US" sz="2000" b="1" dirty="0">
              <a:latin typeface="Times New Roman" pitchFamily="18" charset="0"/>
              <a:cs typeface="Times New Roman" pitchFamily="18" charset="0"/>
            </a:endParaRPr>
          </a:p>
          <a:p>
            <a:r>
              <a:rPr lang="ru-RU" sz="2000" b="1" dirty="0">
                <a:latin typeface="Times New Roman" pitchFamily="18" charset="0"/>
                <a:cs typeface="Times New Roman" pitchFamily="18" charset="0"/>
              </a:rPr>
              <a:t>Контактные телефоны:</a:t>
            </a:r>
            <a:endParaRPr lang="en-US" sz="2000" b="1" dirty="0">
              <a:latin typeface="Times New Roman" pitchFamily="18" charset="0"/>
              <a:cs typeface="Times New Roman" pitchFamily="18" charset="0"/>
            </a:endParaRPr>
          </a:p>
          <a:p>
            <a:br>
              <a:rPr lang="ru-RU" sz="2000" dirty="0">
                <a:latin typeface="Times New Roman" pitchFamily="18" charset="0"/>
                <a:cs typeface="Times New Roman" pitchFamily="18" charset="0"/>
              </a:rPr>
            </a:br>
            <a:r>
              <a:rPr lang="ru-RU" sz="2000" dirty="0">
                <a:latin typeface="Times New Roman" pitchFamily="18" charset="0"/>
                <a:cs typeface="Times New Roman" pitchFamily="18" charset="0"/>
              </a:rPr>
              <a:t>Заместитель председателя Дубровенского райисполкома</a:t>
            </a:r>
            <a:br>
              <a:rPr lang="ru-RU" sz="2000" dirty="0">
                <a:latin typeface="Times New Roman" pitchFamily="18" charset="0"/>
                <a:cs typeface="Times New Roman" pitchFamily="18" charset="0"/>
              </a:rPr>
            </a:br>
            <a:r>
              <a:rPr lang="ru-RU" sz="2000" dirty="0">
                <a:latin typeface="Times New Roman" pitchFamily="18" charset="0"/>
                <a:cs typeface="Times New Roman" pitchFamily="18" charset="0"/>
              </a:rPr>
              <a:t>Полуйчик Сергей Иванович  +375213741345</a:t>
            </a:r>
            <a:br>
              <a:rPr lang="ru-RU" sz="2000" dirty="0">
                <a:latin typeface="Times New Roman" pitchFamily="18" charset="0"/>
                <a:cs typeface="Times New Roman" pitchFamily="18" charset="0"/>
              </a:rPr>
            </a:br>
            <a:r>
              <a:rPr lang="ru-RU" sz="2000" dirty="0">
                <a:latin typeface="Times New Roman" pitchFamily="18" charset="0"/>
                <a:cs typeface="Times New Roman" pitchFamily="18" charset="0"/>
              </a:rPr>
              <a:t>			 +375292950404</a:t>
            </a:r>
            <a:br>
              <a:rPr lang="ru-RU" sz="2000" dirty="0">
                <a:latin typeface="Times New Roman" pitchFamily="18" charset="0"/>
                <a:cs typeface="Times New Roman" pitchFamily="18" charset="0"/>
              </a:rPr>
            </a:br>
            <a:br>
              <a:rPr lang="ru-RU" sz="2000" dirty="0">
                <a:latin typeface="Times New Roman" pitchFamily="18" charset="0"/>
                <a:cs typeface="Times New Roman" pitchFamily="18" charset="0"/>
              </a:rPr>
            </a:br>
            <a:r>
              <a:rPr lang="ru-RU" sz="2000" dirty="0">
                <a:latin typeface="Times New Roman" pitchFamily="18" charset="0"/>
                <a:cs typeface="Times New Roman" pitchFamily="18" charset="0"/>
              </a:rPr>
              <a:t>Начальник сектора экономики Дубровенского райисполкома</a:t>
            </a:r>
            <a:br>
              <a:rPr lang="ru-RU" sz="2000" dirty="0">
                <a:latin typeface="Times New Roman" pitchFamily="18" charset="0"/>
                <a:cs typeface="Times New Roman" pitchFamily="18" charset="0"/>
              </a:rPr>
            </a:br>
            <a:r>
              <a:rPr lang="ru-RU" sz="2000" dirty="0">
                <a:latin typeface="Times New Roman" pitchFamily="18" charset="0"/>
                <a:cs typeface="Times New Roman" pitchFamily="18" charset="0"/>
              </a:rPr>
              <a:t>Ивашкевич Наталья Михайловна +375213742776</a:t>
            </a:r>
            <a:br>
              <a:rPr lang="ru-RU" sz="2000" dirty="0">
                <a:latin typeface="Times New Roman" pitchFamily="18" charset="0"/>
                <a:cs typeface="Times New Roman" pitchFamily="18" charset="0"/>
              </a:rPr>
            </a:br>
            <a:r>
              <a:rPr lang="ru-RU" sz="2000" dirty="0">
                <a:latin typeface="Times New Roman" pitchFamily="18" charset="0"/>
                <a:cs typeface="Times New Roman" pitchFamily="18" charset="0"/>
              </a:rPr>
              <a:t>			           +375295983746</a:t>
            </a:r>
            <a:br>
              <a:rPr lang="ru-RU" sz="2000" dirty="0">
                <a:latin typeface="Times New Roman" pitchFamily="18" charset="0"/>
                <a:cs typeface="Times New Roman" pitchFamily="18" charset="0"/>
              </a:rPr>
            </a:br>
            <a:r>
              <a:rPr lang="ru-RU" sz="2000" dirty="0">
                <a:latin typeface="Times New Roman" pitchFamily="18" charset="0"/>
                <a:cs typeface="Times New Roman" pitchFamily="18" charset="0"/>
              </a:rPr>
              <a:t>Адрес электронной почты: </a:t>
            </a:r>
            <a:r>
              <a:rPr lang="en-US" sz="2000" dirty="0">
                <a:latin typeface="Times New Roman" pitchFamily="18" charset="0"/>
                <a:cs typeface="Times New Roman" pitchFamily="18" charset="0"/>
                <a:hlinkClick r:id="rId2"/>
              </a:rPr>
              <a:t>dubrovnodalex@tut.by</a:t>
            </a:r>
            <a:br>
              <a:rPr lang="en-US" dirty="0"/>
            </a:br>
            <a:endParaRPr lang="ru-RU"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274638"/>
            <a:ext cx="8715436" cy="2297106"/>
          </a:xfrm>
        </p:spPr>
        <p:txBody>
          <a:bodyPr>
            <a:normAutofit fontScale="90000"/>
          </a:bodyPr>
          <a:lstStyle/>
          <a:p>
            <a:br>
              <a:rPr lang="en-US" sz="2700" b="1" dirty="0">
                <a:latin typeface="Times New Roman" pitchFamily="18" charset="0"/>
                <a:cs typeface="Times New Roman" pitchFamily="18" charset="0"/>
              </a:rPr>
            </a:br>
            <a:br>
              <a:rPr lang="en-US" sz="2700" b="1" dirty="0">
                <a:latin typeface="Times New Roman" pitchFamily="18" charset="0"/>
                <a:cs typeface="Times New Roman" pitchFamily="18" charset="0"/>
              </a:rPr>
            </a:br>
            <a:r>
              <a:rPr lang="en-US" sz="2700" b="1" dirty="0">
                <a:latin typeface="Times New Roman" pitchFamily="18" charset="0"/>
                <a:cs typeface="Times New Roman" pitchFamily="18" charset="0"/>
              </a:rPr>
              <a:t>The </a:t>
            </a:r>
            <a:r>
              <a:rPr lang="en-US" sz="2700" b="1" dirty="0" err="1">
                <a:latin typeface="Times New Roman" pitchFamily="18" charset="0"/>
                <a:cs typeface="Times New Roman" pitchFamily="18" charset="0"/>
              </a:rPr>
              <a:t>Dubrovensky</a:t>
            </a:r>
            <a:r>
              <a:rPr lang="en-US" sz="2700" b="1" dirty="0">
                <a:latin typeface="Times New Roman" pitchFamily="18" charset="0"/>
                <a:cs typeface="Times New Roman" pitchFamily="18" charset="0"/>
              </a:rPr>
              <a:t> District Executive Committee</a:t>
            </a:r>
            <a:r>
              <a:rPr lang="en-US" sz="2700" dirty="0">
                <a:latin typeface="Times New Roman" pitchFamily="18" charset="0"/>
                <a:cs typeface="Times New Roman" pitchFamily="18" charset="0"/>
              </a:rPr>
              <a:t> </a:t>
            </a:r>
            <a:br>
              <a:rPr lang="ru-RU" sz="2700" dirty="0">
                <a:latin typeface="Times New Roman" pitchFamily="18" charset="0"/>
                <a:cs typeface="Times New Roman" pitchFamily="18" charset="0"/>
              </a:rPr>
            </a:br>
            <a:r>
              <a:rPr lang="en-US" sz="2700" dirty="0">
                <a:latin typeface="Times New Roman" pitchFamily="18" charset="0"/>
                <a:cs typeface="Times New Roman" pitchFamily="18" charset="0"/>
              </a:rPr>
              <a:t>invites all interested investors to participate in project implementation, is ready to assist in obtaining the necessary information, as well as to consider other investment proposals aimed at creating new jobs, introducing modern technologies and organizing production activities in </a:t>
            </a:r>
            <a:r>
              <a:rPr lang="en-US" sz="2700" dirty="0" err="1">
                <a:latin typeface="Times New Roman" pitchFamily="18" charset="0"/>
                <a:cs typeface="Times New Roman" pitchFamily="18" charset="0"/>
              </a:rPr>
              <a:t>Dubrovensky</a:t>
            </a:r>
            <a:r>
              <a:rPr lang="en-US" sz="2700" dirty="0">
                <a:latin typeface="Times New Roman" pitchFamily="18" charset="0"/>
                <a:cs typeface="Times New Roman" pitchFamily="18" charset="0"/>
              </a:rPr>
              <a:t> district.</a:t>
            </a:r>
            <a:br>
              <a:rPr lang="ru-RU" dirty="0">
                <a:latin typeface="Times New Roman" pitchFamily="18" charset="0"/>
                <a:cs typeface="Times New Roman" pitchFamily="18" charset="0"/>
              </a:rPr>
            </a:br>
            <a:endParaRPr lang="ru-RU" dirty="0"/>
          </a:p>
        </p:txBody>
      </p:sp>
      <p:sp>
        <p:nvSpPr>
          <p:cNvPr id="3" name="Прямоугольник 2"/>
          <p:cNvSpPr/>
          <p:nvPr/>
        </p:nvSpPr>
        <p:spPr>
          <a:xfrm>
            <a:off x="0" y="3214686"/>
            <a:ext cx="9072626" cy="2893100"/>
          </a:xfrm>
          <a:prstGeom prst="rect">
            <a:avLst/>
          </a:prstGeom>
        </p:spPr>
        <p:txBody>
          <a:bodyPr wrap="square">
            <a:spAutoFit/>
          </a:bodyPr>
          <a:lstStyle/>
          <a:p>
            <a:r>
              <a:rPr lang="en-US" b="1" dirty="0" err="1">
                <a:latin typeface="Times New Roman" pitchFamily="18" charset="0"/>
                <a:cs typeface="Times New Roman" pitchFamily="18" charset="0"/>
              </a:rPr>
              <a:t>Contacns</a:t>
            </a:r>
            <a:r>
              <a:rPr lang="ru-RU" b="1" dirty="0">
                <a:latin typeface="Times New Roman" pitchFamily="18" charset="0"/>
                <a:cs typeface="Times New Roman" pitchFamily="18" charset="0"/>
              </a:rPr>
              <a:t>:</a:t>
            </a:r>
            <a:endParaRPr lang="en-US" b="1" dirty="0">
              <a:latin typeface="Times New Roman" pitchFamily="18" charset="0"/>
              <a:cs typeface="Times New Roman" pitchFamily="18" charset="0"/>
            </a:endParaRPr>
          </a:p>
          <a:p>
            <a:endParaRPr lang="en-US" b="1" dirty="0">
              <a:latin typeface="Times New Roman" pitchFamily="18" charset="0"/>
              <a:cs typeface="Times New Roman" pitchFamily="18" charset="0"/>
            </a:endParaRPr>
          </a:p>
          <a:p>
            <a:r>
              <a:rPr lang="en-US" dirty="0">
                <a:latin typeface="Times New Roman" pitchFamily="18" charset="0"/>
                <a:cs typeface="Times New Roman" pitchFamily="18" charset="0"/>
              </a:rPr>
              <a:t>Deputy chairman of </a:t>
            </a:r>
            <a:r>
              <a:rPr lang="en-US" dirty="0" err="1">
                <a:latin typeface="Times New Roman" pitchFamily="18" charset="0"/>
                <a:cs typeface="Times New Roman" pitchFamily="18" charset="0"/>
              </a:rPr>
              <a:t>Dubrovensky</a:t>
            </a:r>
            <a:r>
              <a:rPr lang="en-US" dirty="0">
                <a:latin typeface="Times New Roman" pitchFamily="18" charset="0"/>
                <a:cs typeface="Times New Roman" pitchFamily="18" charset="0"/>
              </a:rPr>
              <a:t> District Executive Committee </a:t>
            </a:r>
          </a:p>
          <a:p>
            <a:r>
              <a:rPr lang="en-US" dirty="0" err="1">
                <a:latin typeface="Times New Roman" pitchFamily="18" charset="0"/>
                <a:cs typeface="Times New Roman" pitchFamily="18" charset="0"/>
              </a:rPr>
              <a:t>Poluychik</a:t>
            </a:r>
            <a:r>
              <a:rPr lang="en-US" dirty="0">
                <a:latin typeface="Times New Roman" pitchFamily="18" charset="0"/>
                <a:cs typeface="Times New Roman" pitchFamily="18" charset="0"/>
              </a:rPr>
              <a:t> Sergey </a:t>
            </a:r>
            <a:r>
              <a:rPr lang="en-US" dirty="0" err="1">
                <a:latin typeface="Times New Roman" pitchFamily="18" charset="0"/>
                <a:cs typeface="Times New Roman" pitchFamily="18" charset="0"/>
              </a:rPr>
              <a:t>Ivanovich</a:t>
            </a:r>
            <a:r>
              <a:rPr lang="en-US" dirty="0">
                <a:latin typeface="Times New Roman" pitchFamily="18" charset="0"/>
                <a:cs typeface="Times New Roman" pitchFamily="18" charset="0"/>
              </a:rPr>
              <a:t>      +375213741345</a:t>
            </a:r>
          </a:p>
          <a:p>
            <a:r>
              <a:rPr lang="en-US" dirty="0">
                <a:latin typeface="Times New Roman" pitchFamily="18" charset="0"/>
                <a:cs typeface="Times New Roman" pitchFamily="18" charset="0"/>
              </a:rPr>
              <a:t>			   +375292950404</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Head of the Economics </a:t>
            </a:r>
            <a:r>
              <a:rPr lang="en-US" dirty="0" err="1">
                <a:latin typeface="Times New Roman" pitchFamily="18" charset="0"/>
                <a:cs typeface="Times New Roman" pitchFamily="18" charset="0"/>
              </a:rPr>
              <a:t>departament</a:t>
            </a:r>
            <a:r>
              <a:rPr lang="en-US" dirty="0">
                <a:latin typeface="Times New Roman" pitchFamily="18" charset="0"/>
                <a:cs typeface="Times New Roman" pitchFamily="18" charset="0"/>
              </a:rPr>
              <a:t> of </a:t>
            </a:r>
            <a:r>
              <a:rPr lang="en-US" dirty="0" err="1">
                <a:latin typeface="Times New Roman" pitchFamily="18" charset="0"/>
                <a:cs typeface="Times New Roman" pitchFamily="18" charset="0"/>
              </a:rPr>
              <a:t>Dubrovensky</a:t>
            </a:r>
            <a:r>
              <a:rPr lang="en-US" dirty="0">
                <a:latin typeface="Times New Roman" pitchFamily="18" charset="0"/>
                <a:cs typeface="Times New Roman" pitchFamily="18" charset="0"/>
              </a:rPr>
              <a:t> District Executive Committee</a:t>
            </a:r>
          </a:p>
          <a:p>
            <a:r>
              <a:rPr lang="en-US" dirty="0" err="1">
                <a:latin typeface="Times New Roman" pitchFamily="18" charset="0"/>
                <a:cs typeface="Times New Roman" pitchFamily="18" charset="0"/>
              </a:rPr>
              <a:t>Ivashkevich</a:t>
            </a:r>
            <a:r>
              <a:rPr lang="en-US" dirty="0">
                <a:latin typeface="Times New Roman" pitchFamily="18" charset="0"/>
                <a:cs typeface="Times New Roman" pitchFamily="18" charset="0"/>
              </a:rPr>
              <a:t> Natalya </a:t>
            </a:r>
            <a:r>
              <a:rPr lang="en-US" dirty="0" err="1">
                <a:latin typeface="Times New Roman" pitchFamily="18" charset="0"/>
                <a:cs typeface="Times New Roman" pitchFamily="18" charset="0"/>
              </a:rPr>
              <a:t>Mikhailovna</a:t>
            </a:r>
            <a:r>
              <a:rPr lang="en-US" dirty="0">
                <a:latin typeface="Times New Roman" pitchFamily="18" charset="0"/>
                <a:cs typeface="Times New Roman" pitchFamily="18" charset="0"/>
              </a:rPr>
              <a:t>    </a:t>
            </a:r>
            <a:r>
              <a:rPr lang="ru-RU" dirty="0">
                <a:latin typeface="Times New Roman" pitchFamily="18" charset="0"/>
                <a:cs typeface="Times New Roman" pitchFamily="18" charset="0"/>
              </a:rPr>
              <a:t>   +375213742776</a:t>
            </a:r>
          </a:p>
          <a:p>
            <a:r>
              <a:rPr lang="ru-RU" dirty="0">
                <a:latin typeface="Times New Roman" pitchFamily="18" charset="0"/>
                <a:cs typeface="Times New Roman" pitchFamily="18" charset="0"/>
              </a:rPr>
              <a:t>			             +375295983746    </a:t>
            </a:r>
            <a:r>
              <a:rPr lang="en-US" dirty="0">
                <a:latin typeface="Times New Roman" pitchFamily="18" charset="0"/>
                <a:cs typeface="Times New Roman" pitchFamily="18" charset="0"/>
              </a:rPr>
              <a:t> </a:t>
            </a:r>
            <a:endParaRPr lang="ru-RU" dirty="0">
              <a:latin typeface="Times New Roman" pitchFamily="18" charset="0"/>
              <a:cs typeface="Times New Roman" pitchFamily="18" charset="0"/>
            </a:endParaRPr>
          </a:p>
          <a:p>
            <a:r>
              <a:rPr lang="en-US" dirty="0">
                <a:latin typeface="Times New Roman" pitchFamily="18" charset="0"/>
                <a:cs typeface="Times New Roman" pitchFamily="18" charset="0"/>
              </a:rPr>
              <a:t>e-mail</a:t>
            </a:r>
            <a:r>
              <a:rPr lang="ru-RU" dirty="0">
                <a:latin typeface="Times New Roman" pitchFamily="18" charset="0"/>
                <a:cs typeface="Times New Roman" pitchFamily="18" charset="0"/>
              </a:rPr>
              <a:t>:</a:t>
            </a:r>
            <a:r>
              <a:rPr lang="en-US" dirty="0">
                <a:latin typeface="Times New Roman" pitchFamily="18" charset="0"/>
                <a:cs typeface="Times New Roman" pitchFamily="18" charset="0"/>
              </a:rPr>
              <a:t> </a:t>
            </a:r>
            <a:r>
              <a:rPr lang="en-US" dirty="0">
                <a:latin typeface="Times New Roman" pitchFamily="18" charset="0"/>
                <a:cs typeface="Times New Roman" pitchFamily="18" charset="0"/>
                <a:hlinkClick r:id="rId2"/>
              </a:rPr>
              <a:t>dubrovnodalex@tut.by</a:t>
            </a:r>
            <a:endParaRPr lang="en-US" dirty="0">
              <a:latin typeface="Times New Roman" pitchFamily="18" charset="0"/>
              <a:cs typeface="Times New Roman"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_DSC0038.JPG"/>
          <p:cNvPicPr>
            <a:picLocks noChangeAspect="1"/>
          </p:cNvPicPr>
          <p:nvPr/>
        </p:nvPicPr>
        <p:blipFill>
          <a:blip r:embed="rId2" cstate="print"/>
          <a:stretch>
            <a:fillRect/>
          </a:stretch>
        </p:blipFill>
        <p:spPr>
          <a:xfrm>
            <a:off x="0" y="-1"/>
            <a:ext cx="4500562" cy="3071811"/>
          </a:xfrm>
          <a:prstGeom prst="rect">
            <a:avLst/>
          </a:prstGeom>
        </p:spPr>
      </p:pic>
      <p:pic>
        <p:nvPicPr>
          <p:cNvPr id="4" name="Рисунок 3" descr="DSC00040.JPG"/>
          <p:cNvPicPr>
            <a:picLocks noChangeAspect="1"/>
          </p:cNvPicPr>
          <p:nvPr/>
        </p:nvPicPr>
        <p:blipFill>
          <a:blip r:embed="rId3" cstate="print"/>
          <a:stretch>
            <a:fillRect/>
          </a:stretch>
        </p:blipFill>
        <p:spPr>
          <a:xfrm>
            <a:off x="4500562" y="3000372"/>
            <a:ext cx="4643438" cy="3857628"/>
          </a:xfrm>
          <a:prstGeom prst="rect">
            <a:avLst/>
          </a:prstGeom>
        </p:spPr>
      </p:pic>
      <p:sp>
        <p:nvSpPr>
          <p:cNvPr id="23553" name="Rectangle 1"/>
          <p:cNvSpPr>
            <a:spLocks noChangeArrowheads="1"/>
          </p:cNvSpPr>
          <p:nvPr/>
        </p:nvSpPr>
        <p:spPr bwMode="auto">
          <a:xfrm>
            <a:off x="4500562" y="0"/>
            <a:ext cx="4643438" cy="2862322"/>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Сельское хозяйство</a:t>
            </a:r>
            <a:endParaRPr kumimoji="0" lang="ru-RU" sz="15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В составе агропромышленного комплекса Дубровенского района – 12 сельскохозяйственных предприятий и обслуживающая организация ОАО «Дубровенский </a:t>
            </a:r>
            <a:r>
              <a:rPr kumimoji="0" lang="ru-RU" sz="15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райагросервис</a:t>
            </a: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Хозяйства района специализируются в основном на производстве молока, мяса и зерна.</a:t>
            </a:r>
            <a:endParaRPr kumimoji="0" lang="ru-RU" sz="15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Потенциалы развития сельскохозяйственной отрасли района- увеличение урожайности зерновых и зернобобовых культур, картофеля, а также наращивание среднего удоя молока от коровы и поголовье свиней, производство кормов.</a:t>
            </a:r>
            <a:endParaRPr kumimoji="0" lang="ru-RU" sz="1500" b="0"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7" name="Рисунок 6" descr="DSC_0017.JPG"/>
          <p:cNvPicPr>
            <a:picLocks noChangeAspect="1"/>
          </p:cNvPicPr>
          <p:nvPr/>
        </p:nvPicPr>
        <p:blipFill>
          <a:blip r:embed="rId4" cstate="print"/>
          <a:stretch>
            <a:fillRect/>
          </a:stretch>
        </p:blipFill>
        <p:spPr>
          <a:xfrm>
            <a:off x="0" y="3786190"/>
            <a:ext cx="4500562" cy="3071810"/>
          </a:xfrm>
          <a:prstGeom prst="rect">
            <a:avLst/>
          </a:prstGeom>
        </p:spPr>
      </p:pic>
      <p:sp>
        <p:nvSpPr>
          <p:cNvPr id="23554" name="Rectangle 2"/>
          <p:cNvSpPr>
            <a:spLocks noChangeArrowheads="1"/>
          </p:cNvSpPr>
          <p:nvPr/>
        </p:nvSpPr>
        <p:spPr bwMode="auto">
          <a:xfrm>
            <a:off x="0" y="3000372"/>
            <a:ext cx="4500562" cy="7848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5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Основная задача – повышение эффективности, финансовой устойчивости и технологического уровня сельскохозяйственного производства. </a:t>
            </a:r>
            <a:endParaRPr kumimoji="0" lang="ru-RU" sz="1500" b="0" i="0" u="none" strike="noStrike" cap="none" normalizeH="0" baseline="0" dirty="0">
              <a:ln>
                <a:noFill/>
              </a:ln>
              <a:solidFill>
                <a:schemeClr val="tx1"/>
              </a:solidFill>
              <a:effectLst/>
              <a:latin typeface="Times New Roman" pitchFamily="18" charset="0"/>
              <a:cs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72000" y="0"/>
            <a:ext cx="4572000" cy="2862322"/>
          </a:xfrm>
          <a:prstGeom prst="rect">
            <a:avLst/>
          </a:prstGeom>
        </p:spPr>
        <p:txBody>
          <a:bodyPr>
            <a:spAutoFit/>
          </a:bodyPr>
          <a:lstStyle/>
          <a:p>
            <a:pPr algn="just"/>
            <a:r>
              <a:rPr lang="en-US" sz="1500" b="1" dirty="0">
                <a:latin typeface="Times New Roman" pitchFamily="18" charset="0"/>
                <a:cs typeface="Times New Roman" pitchFamily="18" charset="0"/>
              </a:rPr>
              <a:t>Rural households</a:t>
            </a:r>
            <a:endParaRPr lang="ru-RU" sz="1500" b="1" dirty="0">
              <a:latin typeface="Times New Roman" pitchFamily="18" charset="0"/>
              <a:cs typeface="Times New Roman" pitchFamily="18" charset="0"/>
            </a:endParaRPr>
          </a:p>
          <a:p>
            <a:pPr algn="just"/>
            <a:endParaRPr lang="ru-RU" sz="1500" dirty="0">
              <a:latin typeface="Times New Roman" pitchFamily="18" charset="0"/>
              <a:cs typeface="Times New Roman" pitchFamily="18" charset="0"/>
            </a:endParaRPr>
          </a:p>
          <a:p>
            <a:pPr algn="just"/>
            <a:r>
              <a:rPr lang="en-US" sz="1500" dirty="0" err="1">
                <a:latin typeface="Times New Roman" pitchFamily="18" charset="0"/>
                <a:cs typeface="Times New Roman" pitchFamily="18" charset="0"/>
              </a:rPr>
              <a:t>Agroindustrial</a:t>
            </a:r>
            <a:r>
              <a:rPr lang="en-US" sz="1500" dirty="0">
                <a:latin typeface="Times New Roman" pitchFamily="18" charset="0"/>
                <a:cs typeface="Times New Roman" pitchFamily="18" charset="0"/>
              </a:rPr>
              <a:t> complex of </a:t>
            </a:r>
            <a:r>
              <a:rPr lang="en-US" sz="1500" dirty="0" err="1">
                <a:latin typeface="Times New Roman" pitchFamily="18" charset="0"/>
                <a:cs typeface="Times New Roman" pitchFamily="18" charset="0"/>
              </a:rPr>
              <a:t>Dubrovno</a:t>
            </a:r>
            <a:r>
              <a:rPr lang="en-US" sz="1500" dirty="0">
                <a:latin typeface="Times New Roman" pitchFamily="18" charset="0"/>
                <a:cs typeface="Times New Roman" pitchFamily="18" charset="0"/>
              </a:rPr>
              <a:t> district consist of 12 agricultural enterprises and the supplying enterprise OAO “</a:t>
            </a:r>
            <a:r>
              <a:rPr lang="en-US" sz="1500" dirty="0" err="1">
                <a:latin typeface="Times New Roman" pitchFamily="18" charset="0"/>
                <a:cs typeface="Times New Roman" pitchFamily="18" charset="0"/>
              </a:rPr>
              <a:t>Dubrovensky</a:t>
            </a:r>
            <a:r>
              <a:rPr lang="en-US" sz="1500" dirty="0">
                <a:latin typeface="Times New Roman" pitchFamily="18" charset="0"/>
                <a:cs typeface="Times New Roman" pitchFamily="18" charset="0"/>
              </a:rPr>
              <a:t> district </a:t>
            </a:r>
            <a:r>
              <a:rPr lang="en-US" sz="1500" dirty="0" err="1">
                <a:latin typeface="Times New Roman" pitchFamily="18" charset="0"/>
                <a:cs typeface="Times New Roman" pitchFamily="18" charset="0"/>
              </a:rPr>
              <a:t>agroservice</a:t>
            </a:r>
            <a:r>
              <a:rPr lang="en-US" sz="1500" dirty="0">
                <a:latin typeface="Times New Roman" pitchFamily="18" charset="0"/>
                <a:cs typeface="Times New Roman" pitchFamily="18" charset="0"/>
              </a:rPr>
              <a:t>”. District enterprises specializes in the production of milk, meat and grain.</a:t>
            </a:r>
            <a:endParaRPr lang="ru-RU" sz="1500" dirty="0">
              <a:latin typeface="Times New Roman" pitchFamily="18" charset="0"/>
              <a:cs typeface="Times New Roman" pitchFamily="18" charset="0"/>
            </a:endParaRPr>
          </a:p>
          <a:p>
            <a:pPr algn="just"/>
            <a:r>
              <a:rPr lang="en-US" sz="1500" dirty="0">
                <a:latin typeface="Times New Roman" pitchFamily="18" charset="0"/>
                <a:cs typeface="Times New Roman" pitchFamily="18" charset="0"/>
              </a:rPr>
              <a:t>The potential for the development agricultural branch of the district is the increase of the yield of grain and beans, potato and escalating of the average milk yield from a cow and pig livestock, the production of forage.</a:t>
            </a:r>
            <a:endParaRPr lang="ru-RU" sz="1500" dirty="0">
              <a:latin typeface="Times New Roman" pitchFamily="18" charset="0"/>
              <a:cs typeface="Times New Roman" pitchFamily="18" charset="0"/>
            </a:endParaRPr>
          </a:p>
          <a:p>
            <a:pPr lvl="0" indent="450850" algn="just" fontAlgn="base">
              <a:spcBef>
                <a:spcPct val="0"/>
              </a:spcBef>
              <a:spcAft>
                <a:spcPct val="0"/>
              </a:spcAft>
            </a:pPr>
            <a:endParaRPr lang="ru-RU" sz="1500" dirty="0">
              <a:latin typeface="Times New Roman" pitchFamily="18" charset="0"/>
              <a:cs typeface="Times New Roman" pitchFamily="18" charset="0"/>
            </a:endParaRPr>
          </a:p>
        </p:txBody>
      </p:sp>
      <p:pic>
        <p:nvPicPr>
          <p:cNvPr id="3" name="Рисунок 2" descr="3.JPG"/>
          <p:cNvPicPr>
            <a:picLocks noChangeAspect="1"/>
          </p:cNvPicPr>
          <p:nvPr/>
        </p:nvPicPr>
        <p:blipFill>
          <a:blip r:embed="rId2" cstate="print"/>
          <a:stretch>
            <a:fillRect/>
          </a:stretch>
        </p:blipFill>
        <p:spPr>
          <a:xfrm>
            <a:off x="0" y="0"/>
            <a:ext cx="4572000" cy="3071810"/>
          </a:xfrm>
          <a:prstGeom prst="rect">
            <a:avLst/>
          </a:prstGeom>
        </p:spPr>
      </p:pic>
      <p:sp>
        <p:nvSpPr>
          <p:cNvPr id="4" name="Прямоугольник 3"/>
          <p:cNvSpPr/>
          <p:nvPr/>
        </p:nvSpPr>
        <p:spPr>
          <a:xfrm>
            <a:off x="0" y="3071810"/>
            <a:ext cx="4572000" cy="784830"/>
          </a:xfrm>
          <a:prstGeom prst="rect">
            <a:avLst/>
          </a:prstGeom>
        </p:spPr>
        <p:txBody>
          <a:bodyPr>
            <a:spAutoFit/>
          </a:bodyPr>
          <a:lstStyle/>
          <a:p>
            <a:pPr indent="450850" algn="just" fontAlgn="base">
              <a:spcBef>
                <a:spcPct val="0"/>
              </a:spcBef>
              <a:spcAft>
                <a:spcPct val="0"/>
              </a:spcAft>
            </a:pPr>
            <a:r>
              <a:rPr lang="en-US" sz="1500" dirty="0">
                <a:latin typeface="Times New Roman" pitchFamily="18" charset="0"/>
                <a:cs typeface="Times New Roman" pitchFamily="18" charset="0"/>
              </a:rPr>
              <a:t>The main task is the increase of effectiveness, financial stability and technological level of agricultural production.</a:t>
            </a:r>
            <a:endParaRPr lang="ru-RU" sz="1500" dirty="0">
              <a:latin typeface="Times New Roman" pitchFamily="18" charset="0"/>
              <a:cs typeface="Times New Roman" pitchFamily="18" charset="0"/>
            </a:endParaRPr>
          </a:p>
        </p:txBody>
      </p:sp>
      <p:pic>
        <p:nvPicPr>
          <p:cNvPr id="5" name="Рисунок 4" descr="37(1).jpg"/>
          <p:cNvPicPr>
            <a:picLocks noChangeAspect="1"/>
          </p:cNvPicPr>
          <p:nvPr/>
        </p:nvPicPr>
        <p:blipFill>
          <a:blip r:embed="rId3" cstate="print"/>
          <a:stretch>
            <a:fillRect/>
          </a:stretch>
        </p:blipFill>
        <p:spPr>
          <a:xfrm>
            <a:off x="4572000" y="3143248"/>
            <a:ext cx="4572000" cy="3714752"/>
          </a:xfrm>
          <a:prstGeom prst="rect">
            <a:avLst/>
          </a:prstGeom>
        </p:spPr>
      </p:pic>
      <p:pic>
        <p:nvPicPr>
          <p:cNvPr id="6" name="Рисунок 5" descr="SAM_1323.jpg"/>
          <p:cNvPicPr>
            <a:picLocks noChangeAspect="1"/>
          </p:cNvPicPr>
          <p:nvPr/>
        </p:nvPicPr>
        <p:blipFill>
          <a:blip r:embed="rId4" cstate="print"/>
          <a:stretch>
            <a:fillRect/>
          </a:stretch>
        </p:blipFill>
        <p:spPr>
          <a:xfrm>
            <a:off x="0" y="3882904"/>
            <a:ext cx="4572000" cy="297509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8.JPG"/>
          <p:cNvPicPr>
            <a:picLocks noChangeAspect="1"/>
          </p:cNvPicPr>
          <p:nvPr/>
        </p:nvPicPr>
        <p:blipFill>
          <a:blip r:embed="rId2" cstate="print"/>
          <a:stretch>
            <a:fillRect/>
          </a:stretch>
        </p:blipFill>
        <p:spPr>
          <a:xfrm>
            <a:off x="0" y="-1"/>
            <a:ext cx="4572000" cy="3367551"/>
          </a:xfrm>
          <a:prstGeom prst="rect">
            <a:avLst/>
          </a:prstGeom>
        </p:spPr>
      </p:pic>
      <p:pic>
        <p:nvPicPr>
          <p:cNvPr id="3" name="Рисунок 2" descr="ы5.JPG"/>
          <p:cNvPicPr>
            <a:picLocks noChangeAspect="1"/>
          </p:cNvPicPr>
          <p:nvPr/>
        </p:nvPicPr>
        <p:blipFill>
          <a:blip r:embed="rId3" cstate="print"/>
          <a:stretch>
            <a:fillRect/>
          </a:stretch>
        </p:blipFill>
        <p:spPr>
          <a:xfrm>
            <a:off x="0" y="3357562"/>
            <a:ext cx="4572000" cy="3500437"/>
          </a:xfrm>
          <a:prstGeom prst="rect">
            <a:avLst/>
          </a:prstGeom>
        </p:spPr>
      </p:pic>
      <p:sp>
        <p:nvSpPr>
          <p:cNvPr id="24577" name="Rectangle 1"/>
          <p:cNvSpPr>
            <a:spLocks noChangeArrowheads="1"/>
          </p:cNvSpPr>
          <p:nvPr/>
        </p:nvSpPr>
        <p:spPr bwMode="auto">
          <a:xfrm>
            <a:off x="4572000" y="0"/>
            <a:ext cx="4572000" cy="70634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Промышленность</a:t>
            </a:r>
          </a:p>
          <a:p>
            <a:pPr marL="0" marR="0" lvl="0" indent="450850" algn="just" defTabSz="914400" rtl="0" eaLnBrk="1" fontAlgn="base" latinLnBrk="0" hangingPunct="1">
              <a:lnSpc>
                <a:spcPct val="100000"/>
              </a:lnSpc>
              <a:spcBef>
                <a:spcPct val="0"/>
              </a:spcBef>
              <a:spcAft>
                <a:spcPct val="0"/>
              </a:spcAft>
              <a:buClrTx/>
              <a:buSzTx/>
              <a:buFontTx/>
              <a:buNone/>
              <a:tabLst/>
            </a:pPr>
            <a:endParaRPr kumimoji="0" lang="ru-RU" sz="15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Промышленность района представлена двумя организациями: ОАО «Дубровенский льнозавод» и УП ЖКХ «Дубровно-Коммунальник». Основным видом деятельности промышленных предприятий района является обрабатывающая промышленность и снабжение электроэнергией, газом, паром, горячей водой и кондиционированным воздухом, соответственно.</a:t>
            </a: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По удельному весу в объеме производства промышленной продукции ОАО «Дубровенский льнозавод» занимает 71,9%. </a:t>
            </a:r>
            <a:endParaRPr kumimoji="0" lang="ru-RU" sz="1500" b="0" i="0" u="none" strike="noStrike" cap="none" normalizeH="0" baseline="0" dirty="0">
              <a:ln>
                <a:noFill/>
              </a:ln>
              <a:solidFill>
                <a:schemeClr val="tx1"/>
              </a:solidFill>
              <a:effectLst/>
              <a:latin typeface="Times New Roman" pitchFamily="18" charset="0"/>
              <a:cs typeface="Times New Roman" pitchFamily="18" charset="0"/>
            </a:endParaRPr>
          </a:p>
          <a:p>
            <a:pPr indent="450850" algn="just" eaLnBrk="0" fontAlgn="base" hangingPunct="0">
              <a:spcBef>
                <a:spcPct val="0"/>
              </a:spcBef>
              <a:spcAft>
                <a:spcPct val="0"/>
              </a:spcAft>
            </a:pP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Благодаря многолетнему опыту работы, большим технологическим возможностям и квалифицированным кадрам ОАО «Дубровенский льнозавод» сегодня - предприятие с большими объемами выпускаемой продукции технического назначения: длинное и короткое льняное волокно, шпагат, ватин, пакля.</a:t>
            </a:r>
          </a:p>
          <a:p>
            <a:pPr indent="450850" algn="just" eaLnBrk="0" fontAlgn="base" hangingPunct="0">
              <a:spcBef>
                <a:spcPct val="0"/>
              </a:spcBef>
              <a:spcAft>
                <a:spcPct val="0"/>
              </a:spcAft>
            </a:pPr>
            <a:r>
              <a:rPr lang="ru-RU" sz="1500" dirty="0">
                <a:latin typeface="Times New Roman" pitchFamily="18" charset="0"/>
                <a:cs typeface="Times New Roman" pitchFamily="18" charset="0"/>
              </a:rPr>
              <a:t> Начиная с 2006 года ОАО «Дубровенский льнозавод» проводит последовательную реконструкцию производства. В 2007 году установлена бельгийская линия по производству длинного волокна фирмы «</a:t>
            </a:r>
            <a:r>
              <a:rPr lang="ru-RU" sz="1500" dirty="0" err="1">
                <a:latin typeface="Times New Roman" pitchFamily="18" charset="0"/>
                <a:cs typeface="Times New Roman" pitchFamily="18" charset="0"/>
              </a:rPr>
              <a:t>Van</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Dommel</a:t>
            </a:r>
            <a:r>
              <a:rPr lang="ru-RU" sz="1500" dirty="0">
                <a:latin typeface="Times New Roman" pitchFamily="18" charset="0"/>
                <a:cs typeface="Times New Roman" pitchFamily="18" charset="0"/>
              </a:rPr>
              <a:t>». Использование современного оборудования позволяет снижать издержки на производство единицы продукции при одновременном росте производительности и качества.</a:t>
            </a:r>
          </a:p>
          <a:p>
            <a:pPr marL="0" marR="0" lvl="0" indent="450850" algn="just"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714876" y="0"/>
            <a:ext cx="4429124" cy="5863144"/>
          </a:xfrm>
          <a:prstGeom prst="rect">
            <a:avLst/>
          </a:prstGeom>
        </p:spPr>
        <p:txBody>
          <a:bodyPr wrap="square">
            <a:spAutoFit/>
          </a:bodyPr>
          <a:lstStyle/>
          <a:p>
            <a:pPr algn="just"/>
            <a:endParaRPr lang="ru-RU" sz="1500" b="1" dirty="0">
              <a:latin typeface="Times New Roman" pitchFamily="18" charset="0"/>
              <a:cs typeface="Times New Roman" pitchFamily="18" charset="0"/>
            </a:endParaRPr>
          </a:p>
          <a:p>
            <a:pPr algn="just"/>
            <a:endParaRPr lang="ru-RU" sz="1500" b="1" dirty="0">
              <a:latin typeface="Times New Roman" pitchFamily="18" charset="0"/>
              <a:cs typeface="Times New Roman" pitchFamily="18" charset="0"/>
            </a:endParaRPr>
          </a:p>
          <a:p>
            <a:pPr algn="just"/>
            <a:endParaRPr lang="ru-RU" sz="1500" b="1" dirty="0">
              <a:latin typeface="Times New Roman" pitchFamily="18" charset="0"/>
              <a:cs typeface="Times New Roman" pitchFamily="18" charset="0"/>
            </a:endParaRPr>
          </a:p>
          <a:p>
            <a:pPr algn="just"/>
            <a:r>
              <a:rPr lang="en-US" sz="1500" b="1" dirty="0">
                <a:latin typeface="Times New Roman" pitchFamily="18" charset="0"/>
                <a:cs typeface="Times New Roman" pitchFamily="18" charset="0"/>
              </a:rPr>
              <a:t>Industry</a:t>
            </a:r>
            <a:endParaRPr lang="ru-RU" sz="1500" b="1" dirty="0">
              <a:latin typeface="Times New Roman" pitchFamily="18" charset="0"/>
              <a:cs typeface="Times New Roman" pitchFamily="18" charset="0"/>
            </a:endParaRPr>
          </a:p>
          <a:p>
            <a:pPr algn="just"/>
            <a:endParaRPr lang="ru-RU" sz="1500" dirty="0">
              <a:latin typeface="Times New Roman" pitchFamily="18" charset="0"/>
              <a:cs typeface="Times New Roman" pitchFamily="18" charset="0"/>
            </a:endParaRPr>
          </a:p>
          <a:p>
            <a:pPr algn="just"/>
            <a:r>
              <a:rPr lang="en-US" sz="1500" dirty="0">
                <a:latin typeface="Times New Roman" pitchFamily="18" charset="0"/>
                <a:cs typeface="Times New Roman" pitchFamily="18" charset="0"/>
              </a:rPr>
              <a:t>District’s industry are presented by two organizations: OAO “</a:t>
            </a:r>
            <a:r>
              <a:rPr lang="en-US" sz="1500" dirty="0" err="1">
                <a:latin typeface="Times New Roman" pitchFamily="18" charset="0"/>
                <a:cs typeface="Times New Roman" pitchFamily="18" charset="0"/>
              </a:rPr>
              <a:t>Dubrovno</a:t>
            </a:r>
            <a:r>
              <a:rPr lang="en-US" sz="1500" dirty="0">
                <a:latin typeface="Times New Roman" pitchFamily="18" charset="0"/>
                <a:cs typeface="Times New Roman" pitchFamily="18" charset="0"/>
              </a:rPr>
              <a:t> flax factory” and YP “</a:t>
            </a:r>
            <a:r>
              <a:rPr lang="en-US" sz="1500" dirty="0" err="1">
                <a:latin typeface="Times New Roman" pitchFamily="18" charset="0"/>
                <a:cs typeface="Times New Roman" pitchFamily="18" charset="0"/>
              </a:rPr>
              <a:t>Dubrovno-kommynalnik</a:t>
            </a:r>
            <a:r>
              <a:rPr lang="en-US" sz="1500" dirty="0">
                <a:latin typeface="Times New Roman" pitchFamily="18" charset="0"/>
                <a:cs typeface="Times New Roman" pitchFamily="18" charset="0"/>
              </a:rPr>
              <a:t>”. Industrial units deal with manufacturing industry and the supply of electricity, gas, steam, hot water and conditioned air. OAO “</a:t>
            </a:r>
            <a:r>
              <a:rPr lang="en-US" sz="1500" dirty="0" err="1">
                <a:latin typeface="Times New Roman" pitchFamily="18" charset="0"/>
                <a:cs typeface="Times New Roman" pitchFamily="18" charset="0"/>
              </a:rPr>
              <a:t>Dubrovno</a:t>
            </a:r>
            <a:r>
              <a:rPr lang="en-US" sz="1500" dirty="0">
                <a:latin typeface="Times New Roman" pitchFamily="18" charset="0"/>
                <a:cs typeface="Times New Roman" pitchFamily="18" charset="0"/>
              </a:rPr>
              <a:t> flax factory” ranks 71,9 % of all specific weight in the volume of Industrial production.</a:t>
            </a:r>
            <a:endParaRPr lang="ru-RU" sz="1500" dirty="0">
              <a:latin typeface="Times New Roman" pitchFamily="18" charset="0"/>
              <a:cs typeface="Times New Roman" pitchFamily="18" charset="0"/>
            </a:endParaRPr>
          </a:p>
          <a:p>
            <a:pPr algn="just"/>
            <a:r>
              <a:rPr lang="en-US" sz="1500" dirty="0">
                <a:latin typeface="Times New Roman" pitchFamily="18" charset="0"/>
                <a:cs typeface="Times New Roman" pitchFamily="18" charset="0"/>
              </a:rPr>
              <a:t>Thanks to long experience of work, great technological possibilities and skilled stuff today OAO “</a:t>
            </a:r>
            <a:r>
              <a:rPr lang="en-US" sz="1500" dirty="0" err="1">
                <a:latin typeface="Times New Roman" pitchFamily="18" charset="0"/>
                <a:cs typeface="Times New Roman" pitchFamily="18" charset="0"/>
              </a:rPr>
              <a:t>Dubrovno</a:t>
            </a:r>
            <a:r>
              <a:rPr lang="en-US" sz="1500" dirty="0">
                <a:latin typeface="Times New Roman" pitchFamily="18" charset="0"/>
                <a:cs typeface="Times New Roman" pitchFamily="18" charset="0"/>
              </a:rPr>
              <a:t> flax factory” is an enterprise with great volumes of production of technological purpose: long and short linen fiber, twine, batting and oakum.</a:t>
            </a:r>
            <a:endParaRPr lang="ru-RU" sz="1500" dirty="0">
              <a:latin typeface="Times New Roman" pitchFamily="18" charset="0"/>
              <a:cs typeface="Times New Roman" pitchFamily="18" charset="0"/>
            </a:endParaRPr>
          </a:p>
          <a:p>
            <a:pPr algn="just"/>
            <a:r>
              <a:rPr lang="en-US" sz="1500" dirty="0">
                <a:latin typeface="Times New Roman" pitchFamily="18" charset="0"/>
                <a:cs typeface="Times New Roman" pitchFamily="18" charset="0"/>
              </a:rPr>
              <a:t>From 2006 OAO “</a:t>
            </a:r>
            <a:r>
              <a:rPr lang="en-US" sz="1500" dirty="0" err="1">
                <a:latin typeface="Times New Roman" pitchFamily="18" charset="0"/>
                <a:cs typeface="Times New Roman" pitchFamily="18" charset="0"/>
              </a:rPr>
              <a:t>Dubrovno</a:t>
            </a:r>
            <a:r>
              <a:rPr lang="en-US" sz="1500" dirty="0">
                <a:latin typeface="Times New Roman" pitchFamily="18" charset="0"/>
                <a:cs typeface="Times New Roman" pitchFamily="18" charset="0"/>
              </a:rPr>
              <a:t> flax factory” conducts the reconstruction of its production. In 2007 a new Belgian line on the production of long linen from “Van </a:t>
            </a:r>
            <a:r>
              <a:rPr lang="en-US" sz="1500" dirty="0" err="1">
                <a:latin typeface="Times New Roman" pitchFamily="18" charset="0"/>
                <a:cs typeface="Times New Roman" pitchFamily="18" charset="0"/>
              </a:rPr>
              <a:t>Dommel</a:t>
            </a:r>
            <a:r>
              <a:rPr lang="en-US" sz="1500" dirty="0">
                <a:latin typeface="Times New Roman" pitchFamily="18" charset="0"/>
                <a:cs typeface="Times New Roman" pitchFamily="18" charset="0"/>
              </a:rPr>
              <a:t>” trademark was installed there.</a:t>
            </a:r>
            <a:endParaRPr lang="ru-RU" sz="1500" dirty="0">
              <a:latin typeface="Times New Roman" pitchFamily="18" charset="0"/>
              <a:cs typeface="Times New Roman" pitchFamily="18" charset="0"/>
            </a:endParaRPr>
          </a:p>
          <a:p>
            <a:pPr algn="just"/>
            <a:r>
              <a:rPr lang="en-US" sz="1500" dirty="0">
                <a:latin typeface="Times New Roman" pitchFamily="18" charset="0"/>
                <a:cs typeface="Times New Roman" pitchFamily="18" charset="0"/>
              </a:rPr>
              <a:t>The use of modern equipment allows to reduce the costs of production of goods with simultaneous increase of productivity and quality.</a:t>
            </a:r>
            <a:endParaRPr lang="ru-RU" sz="1500" dirty="0">
              <a:latin typeface="Times New Roman" pitchFamily="18" charset="0"/>
              <a:cs typeface="Times New Roman" pitchFamily="18" charset="0"/>
            </a:endParaRPr>
          </a:p>
          <a:p>
            <a:pPr lvl="0" indent="450850" algn="just" fontAlgn="base">
              <a:spcBef>
                <a:spcPct val="0"/>
              </a:spcBef>
              <a:spcAft>
                <a:spcPct val="0"/>
              </a:spcAft>
            </a:pPr>
            <a:endParaRPr lang="ru-RU" sz="1500" dirty="0">
              <a:latin typeface="Times New Roman" pitchFamily="18" charset="0"/>
              <a:cs typeface="Times New Roman" pitchFamily="18" charset="0"/>
            </a:endParaRPr>
          </a:p>
        </p:txBody>
      </p:sp>
      <p:pic>
        <p:nvPicPr>
          <p:cNvPr id="3" name="Рисунок 2" descr="18.JPG"/>
          <p:cNvPicPr>
            <a:picLocks noChangeAspect="1"/>
          </p:cNvPicPr>
          <p:nvPr/>
        </p:nvPicPr>
        <p:blipFill>
          <a:blip r:embed="rId2" cstate="print"/>
          <a:stretch>
            <a:fillRect/>
          </a:stretch>
        </p:blipFill>
        <p:spPr>
          <a:xfrm>
            <a:off x="0" y="3357562"/>
            <a:ext cx="4643438" cy="3500438"/>
          </a:xfrm>
          <a:prstGeom prst="rect">
            <a:avLst/>
          </a:prstGeom>
        </p:spPr>
      </p:pic>
      <p:pic>
        <p:nvPicPr>
          <p:cNvPr id="4" name="Рисунок 3" descr="SAM_4554.JPG"/>
          <p:cNvPicPr>
            <a:picLocks noChangeAspect="1"/>
          </p:cNvPicPr>
          <p:nvPr/>
        </p:nvPicPr>
        <p:blipFill>
          <a:blip r:embed="rId3"/>
          <a:stretch>
            <a:fillRect/>
          </a:stretch>
        </p:blipFill>
        <p:spPr>
          <a:xfrm>
            <a:off x="0" y="0"/>
            <a:ext cx="4643438" cy="335756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ChangeArrowheads="1"/>
          </p:cNvSpPr>
          <p:nvPr/>
        </p:nvSpPr>
        <p:spPr bwMode="auto">
          <a:xfrm>
            <a:off x="5072066" y="0"/>
            <a:ext cx="4071934"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5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В отрасли промышленности осуществляют деятельность 9 организаций без ведомственной подчиненности, представленные в основном секцией С «Обрабатывающая промышленность». Организации без ведомственной подчиненности производят полотна основовязаные, принадлежности к одежде трикотажные и текстильные, салфетки влажные, манекены для портных и аналогичные изделия для оформления витрин, а также полуфабрикаты.</a:t>
            </a:r>
            <a:endParaRPr kumimoji="0" lang="ru-RU" sz="1500" b="0"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3" name="Рисунок 2" descr="SAM_4554.JPG"/>
          <p:cNvPicPr>
            <a:picLocks noChangeAspect="1"/>
          </p:cNvPicPr>
          <p:nvPr/>
        </p:nvPicPr>
        <p:blipFill>
          <a:blip r:embed="rId2"/>
          <a:stretch>
            <a:fillRect/>
          </a:stretch>
        </p:blipFill>
        <p:spPr>
          <a:xfrm>
            <a:off x="0" y="0"/>
            <a:ext cx="5072066" cy="3500438"/>
          </a:xfrm>
          <a:prstGeom prst="rect">
            <a:avLst/>
          </a:prstGeom>
        </p:spPr>
      </p:pic>
      <p:pic>
        <p:nvPicPr>
          <p:cNvPr id="4" name="Рисунок 3" descr="36.jpg"/>
          <p:cNvPicPr>
            <a:picLocks noChangeAspect="1"/>
          </p:cNvPicPr>
          <p:nvPr/>
        </p:nvPicPr>
        <p:blipFill>
          <a:blip r:embed="rId3" cstate="print"/>
          <a:stretch>
            <a:fillRect/>
          </a:stretch>
        </p:blipFill>
        <p:spPr>
          <a:xfrm>
            <a:off x="4571926" y="3143248"/>
            <a:ext cx="4572074" cy="3714752"/>
          </a:xfrm>
          <a:prstGeom prst="rect">
            <a:avLst/>
          </a:prstGeom>
        </p:spPr>
      </p:pic>
      <p:pic>
        <p:nvPicPr>
          <p:cNvPr id="5" name="Рисунок 4" descr="7..JPG"/>
          <p:cNvPicPr>
            <a:picLocks noChangeAspect="1"/>
          </p:cNvPicPr>
          <p:nvPr/>
        </p:nvPicPr>
        <p:blipFill>
          <a:blip r:embed="rId4" cstate="print"/>
          <a:stretch>
            <a:fillRect/>
          </a:stretch>
        </p:blipFill>
        <p:spPr>
          <a:xfrm>
            <a:off x="0" y="3500438"/>
            <a:ext cx="4643438" cy="3357562"/>
          </a:xfrm>
          <a:prstGeom prst="rect">
            <a:avLst/>
          </a:prstGeom>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1788</TotalTime>
  <Words>4782</Words>
  <Application>Microsoft Office PowerPoint</Application>
  <PresentationFormat>Экран (4:3)</PresentationFormat>
  <Paragraphs>394</Paragraphs>
  <Slides>42</Slides>
  <Notes>1</Notes>
  <HiddenSlides>1</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42</vt:i4>
      </vt:variant>
    </vt:vector>
  </HeadingPairs>
  <TitlesOfParts>
    <vt:vector size="47" baseType="lpstr">
      <vt:lpstr>Arial</vt:lpstr>
      <vt:lpstr>Calibri</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Технология выращивания форели в установках замкнутого водоснабжения (далее – УЗВ) выгодна по следующим причинам</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Неиспользуемое имущество, предлагаемое к реализации для развития предпринимательской деятельности  Комплекс капитальных строений (1 здание 5 сооружений) (ввод в эксплуатацию в 1976 году) Адрес: Витебская область, Дубровенский район, аг.Россасно, ул.Школьная,3 </vt:lpstr>
      <vt:lpstr>Презентация PowerPoint</vt:lpstr>
      <vt:lpstr>Комплекс капитальных строений (2 здания 4 сооружения) (ввод в эксплуатацию в 1979 году) Адрес: Витебская область, Дубровенский район, аг.Станиславово, ул.Школьная,7 </vt:lpstr>
      <vt:lpstr>Презентация PowerPoint</vt:lpstr>
      <vt:lpstr>                   Комплекс капитальных строений (3 здания 4 сооружения) (ввод в эксплуатацию в 1971 году) Адрес: Витебская область, Дубровенский район, аг.Боброво, ул.Школьная,1   </vt:lpstr>
      <vt:lpstr>Презентация PowerPoint</vt:lpstr>
      <vt:lpstr>Комплекс капитальных строений (3 здания 4 сооружения) (ввод в эксплуатацию в 1972 году) Адрес: Витебская область, Дубровенский район, аг.Станиславово, ул.Школьная,5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Дубровенский районный исполнительный комитет  приглашает всех заинтересованных инвесторов к участию в реализации проектов, готов оказать помощь в получении необходимой информации, а также рассмотреть другие инвестиционные предложения, направленные на создание новых рабочих мест, внедрение современных технологий и организацию производственной деятельности в  Дубровенском районе .       </vt:lpstr>
      <vt:lpstr>  The Dubrovensky District Executive Committee  invites all interested investors to participate in project implementation, is ready to assist in obtaining the necessary information, as well as to consider other investment proposals aimed at creating new jobs, introducing modern technologies and organizing production activities in Dubrovensky district.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Комплекс капитальных строений (1 здание 5 сооружений) (ввод в эксплуатацию в 1976 году) Адрес: Витебская область, Дубровенский район, аг.Россасно, ул.Школьная,3</dc:title>
  <dc:creator>Пользователь Windows</dc:creator>
  <cp:lastModifiedBy>экономики сектор</cp:lastModifiedBy>
  <cp:revision>74</cp:revision>
  <dcterms:created xsi:type="dcterms:W3CDTF">2019-04-30T11:11:19Z</dcterms:created>
  <dcterms:modified xsi:type="dcterms:W3CDTF">2023-06-08T06:27:19Z</dcterms:modified>
</cp:coreProperties>
</file>